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Lato" panose="020B0604020202020204" charset="0"/>
      <p:regular r:id="rId17"/>
    </p:embeddedFont>
    <p:embeddedFont>
      <p:font typeface="Gelasio"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3" d="100"/>
          <a:sy n="63" d="100"/>
        </p:scale>
        <p:origin x="-432" y="15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A38AC2C2-5F73-40E9-B2EB-29DF3864983C}" type="datetimeFigureOut">
              <a:rPr lang="en-IN" smtClean="0"/>
              <a:t>01-01-2026</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92A9CFFA-165C-4DC0-B61F-4C7340847E55}" type="slidenum">
              <a:rPr lang="en-IN" smtClean="0"/>
              <a:t>‹#›</a:t>
            </a:fld>
            <a:endParaRPr lang="en-IN"/>
          </a:p>
        </p:txBody>
      </p:sp>
    </p:spTree>
    <p:extLst>
      <p:ext uri="{BB962C8B-B14F-4D97-AF65-F5344CB8AC3E}">
        <p14:creationId xmlns:p14="http://schemas.microsoft.com/office/powerpoint/2010/main" val="2195588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3.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Customer Shopping Behavior Analysis</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Transforming transactional retail data into strategic business insights through Python, SQL, and Power BI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47568" y="430173"/>
            <a:ext cx="4949547" cy="488871"/>
          </a:xfrm>
          <a:prstGeom prst="rect">
            <a:avLst/>
          </a:prstGeom>
          <a:noFill/>
          <a:ln/>
        </p:spPr>
        <p:txBody>
          <a:bodyPr wrap="none" lIns="0" tIns="0" rIns="0" bIns="0" rtlCol="0" anchor="t"/>
          <a:lstStyle/>
          <a:p>
            <a:pPr marL="0" indent="0" algn="l">
              <a:lnSpc>
                <a:spcPts val="3800"/>
              </a:lnSpc>
              <a:buNone/>
            </a:pPr>
            <a:r>
              <a:rPr lang="en-US" sz="3050" dirty="0">
                <a:solidFill>
                  <a:srgbClr val="312F2B"/>
                </a:solidFill>
                <a:latin typeface="Gelasio" pitchFamily="34" charset="0"/>
                <a:ea typeface="Gelasio" pitchFamily="34" charset="-122"/>
                <a:cs typeface="Gelasio" pitchFamily="34" charset="-120"/>
              </a:rPr>
              <a:t>Project Impact &amp; Conclusion</a:t>
            </a:r>
            <a:endParaRPr lang="en-US" sz="3050" dirty="0"/>
          </a:p>
        </p:txBody>
      </p:sp>
      <p:pic>
        <p:nvPicPr>
          <p:cNvPr id="3" name="Image 0" descr="preencoded.png"/>
          <p:cNvPicPr>
            <a:picLocks noChangeAspect="1"/>
          </p:cNvPicPr>
          <p:nvPr/>
        </p:nvPicPr>
        <p:blipFill>
          <a:blip r:embed="rId3"/>
          <a:stretch>
            <a:fillRect/>
          </a:stretch>
        </p:blipFill>
        <p:spPr>
          <a:xfrm>
            <a:off x="547568" y="1329690"/>
            <a:ext cx="6576774" cy="6576774"/>
          </a:xfrm>
          <a:prstGeom prst="rect">
            <a:avLst/>
          </a:prstGeom>
        </p:spPr>
      </p:pic>
      <p:sp>
        <p:nvSpPr>
          <p:cNvPr id="4" name="Text 1"/>
          <p:cNvSpPr/>
          <p:nvPr/>
        </p:nvSpPr>
        <p:spPr>
          <a:xfrm>
            <a:off x="7513677" y="1310164"/>
            <a:ext cx="2474595" cy="244435"/>
          </a:xfrm>
          <a:prstGeom prst="rect">
            <a:avLst/>
          </a:prstGeom>
          <a:noFill/>
          <a:ln/>
        </p:spPr>
        <p:txBody>
          <a:bodyPr wrap="none" lIns="0" tIns="0" rIns="0" bIns="0" rtlCol="0" anchor="t"/>
          <a:lstStyle/>
          <a:p>
            <a:pPr marL="0" indent="0" algn="l">
              <a:lnSpc>
                <a:spcPts val="1900"/>
              </a:lnSpc>
              <a:buNone/>
            </a:pPr>
            <a:r>
              <a:rPr lang="en-US" sz="1500" dirty="0">
                <a:solidFill>
                  <a:srgbClr val="312F2B"/>
                </a:solidFill>
                <a:latin typeface="Gelasio" pitchFamily="34" charset="0"/>
                <a:ea typeface="Gelasio" pitchFamily="34" charset="-122"/>
                <a:cs typeface="Gelasio" pitchFamily="34" charset="-120"/>
              </a:rPr>
              <a:t>Complete Analytics Lifecycle</a:t>
            </a:r>
            <a:endParaRPr lang="en-US" sz="1500" dirty="0"/>
          </a:p>
        </p:txBody>
      </p:sp>
      <p:sp>
        <p:nvSpPr>
          <p:cNvPr id="5" name="Text 2"/>
          <p:cNvSpPr/>
          <p:nvPr/>
        </p:nvSpPr>
        <p:spPr>
          <a:xfrm>
            <a:off x="7513677" y="1711047"/>
            <a:ext cx="6576774" cy="100107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Lato" pitchFamily="34" charset="0"/>
                <a:ea typeface="Lato" pitchFamily="34" charset="-122"/>
                <a:cs typeface="Lato" pitchFamily="34" charset="-120"/>
              </a:rPr>
              <a:t>This project demonstrates a complete end-to-end data analytics lifecycle, from raw data exploration to actionable business recommendations. The integration of Python, SQL, and Power BI showcases strong analytical, visualization, and business storytelling skills relevant for Data Analyst and Business Analyst roles.</a:t>
            </a:r>
            <a:endParaRPr lang="en-US" sz="1200" dirty="0"/>
          </a:p>
        </p:txBody>
      </p:sp>
      <p:sp>
        <p:nvSpPr>
          <p:cNvPr id="6" name="Shape 3"/>
          <p:cNvSpPr/>
          <p:nvPr/>
        </p:nvSpPr>
        <p:spPr>
          <a:xfrm>
            <a:off x="7513677" y="2966267"/>
            <a:ext cx="6576774" cy="27146"/>
          </a:xfrm>
          <a:prstGeom prst="rect">
            <a:avLst/>
          </a:prstGeom>
          <a:solidFill>
            <a:srgbClr val="272525">
              <a:alpha val="50000"/>
            </a:srgbClr>
          </a:solidFill>
          <a:ln/>
        </p:spPr>
      </p:sp>
      <p:sp>
        <p:nvSpPr>
          <p:cNvPr id="7" name="Text 4"/>
          <p:cNvSpPr/>
          <p:nvPr/>
        </p:nvSpPr>
        <p:spPr>
          <a:xfrm>
            <a:off x="7513677" y="3169325"/>
            <a:ext cx="1955721" cy="244435"/>
          </a:xfrm>
          <a:prstGeom prst="rect">
            <a:avLst/>
          </a:prstGeom>
          <a:noFill/>
          <a:ln/>
        </p:spPr>
        <p:txBody>
          <a:bodyPr wrap="none" lIns="0" tIns="0" rIns="0" bIns="0" rtlCol="0" anchor="t"/>
          <a:lstStyle/>
          <a:p>
            <a:pPr marL="0" indent="0" algn="l">
              <a:lnSpc>
                <a:spcPts val="1900"/>
              </a:lnSpc>
              <a:buNone/>
            </a:pPr>
            <a:r>
              <a:rPr lang="en-US" sz="1500" dirty="0">
                <a:solidFill>
                  <a:srgbClr val="312F2B"/>
                </a:solidFill>
                <a:latin typeface="Gelasio" pitchFamily="34" charset="0"/>
                <a:ea typeface="Gelasio" pitchFamily="34" charset="-122"/>
                <a:cs typeface="Gelasio" pitchFamily="34" charset="-120"/>
              </a:rPr>
              <a:t>Skills Demonstrated</a:t>
            </a:r>
            <a:endParaRPr lang="en-US" sz="1500" dirty="0"/>
          </a:p>
        </p:txBody>
      </p:sp>
      <p:sp>
        <p:nvSpPr>
          <p:cNvPr id="8" name="Text 5"/>
          <p:cNvSpPr/>
          <p:nvPr/>
        </p:nvSpPr>
        <p:spPr>
          <a:xfrm>
            <a:off x="7513677" y="3570208"/>
            <a:ext cx="6576774"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Lato" pitchFamily="34" charset="0"/>
                <a:ea typeface="Lato" pitchFamily="34" charset="-122"/>
                <a:cs typeface="Lato" pitchFamily="34" charset="-120"/>
              </a:rPr>
              <a:t>Python for EDA and preprocessing</a:t>
            </a:r>
            <a:endParaRPr lang="en-US" sz="1200" dirty="0"/>
          </a:p>
        </p:txBody>
      </p:sp>
      <p:sp>
        <p:nvSpPr>
          <p:cNvPr id="9" name="Text 6"/>
          <p:cNvSpPr/>
          <p:nvPr/>
        </p:nvSpPr>
        <p:spPr>
          <a:xfrm>
            <a:off x="7513677" y="3875127"/>
            <a:ext cx="6576774"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Lato" pitchFamily="34" charset="0"/>
                <a:ea typeface="Lato" pitchFamily="34" charset="-122"/>
                <a:cs typeface="Lato" pitchFamily="34" charset="-120"/>
              </a:rPr>
              <a:t>SQL for business queries</a:t>
            </a:r>
            <a:endParaRPr lang="en-US" sz="1200" dirty="0"/>
          </a:p>
        </p:txBody>
      </p:sp>
      <p:sp>
        <p:nvSpPr>
          <p:cNvPr id="10" name="Text 7"/>
          <p:cNvSpPr/>
          <p:nvPr/>
        </p:nvSpPr>
        <p:spPr>
          <a:xfrm>
            <a:off x="7513677" y="4180046"/>
            <a:ext cx="6576774"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Lato" pitchFamily="34" charset="0"/>
                <a:ea typeface="Lato" pitchFamily="34" charset="-122"/>
                <a:cs typeface="Lato" pitchFamily="34" charset="-120"/>
              </a:rPr>
              <a:t>Power BI for visualization</a:t>
            </a:r>
            <a:endParaRPr lang="en-US" sz="1200" dirty="0"/>
          </a:p>
        </p:txBody>
      </p:sp>
      <p:sp>
        <p:nvSpPr>
          <p:cNvPr id="11" name="Text 8"/>
          <p:cNvSpPr/>
          <p:nvPr/>
        </p:nvSpPr>
        <p:spPr>
          <a:xfrm>
            <a:off x="7513677" y="4484965"/>
            <a:ext cx="6576774"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Lato" pitchFamily="34" charset="0"/>
                <a:ea typeface="Lato" pitchFamily="34" charset="-122"/>
                <a:cs typeface="Lato" pitchFamily="34" charset="-120"/>
              </a:rPr>
              <a:t>Business storytelling</a:t>
            </a:r>
            <a:endParaRPr lang="en-US" sz="1200" dirty="0"/>
          </a:p>
        </p:txBody>
      </p:sp>
      <p:sp>
        <p:nvSpPr>
          <p:cNvPr id="12" name="Shape 9"/>
          <p:cNvSpPr/>
          <p:nvPr/>
        </p:nvSpPr>
        <p:spPr>
          <a:xfrm>
            <a:off x="547568" y="8258413"/>
            <a:ext cx="13535263" cy="664726"/>
          </a:xfrm>
          <a:prstGeom prst="roundRect">
            <a:avLst>
              <a:gd name="adj" fmla="val 9886"/>
            </a:avLst>
          </a:prstGeom>
          <a:solidFill>
            <a:srgbClr val="DCDCD5"/>
          </a:solidFill>
          <a:ln/>
        </p:spPr>
      </p:sp>
      <p:pic>
        <p:nvPicPr>
          <p:cNvPr id="13" name="Image 1" descr="preencoded.png"/>
          <p:cNvPicPr>
            <a:picLocks noChangeAspect="1"/>
          </p:cNvPicPr>
          <p:nvPr/>
        </p:nvPicPr>
        <p:blipFill>
          <a:blip r:embed="rId4"/>
          <a:stretch>
            <a:fillRect/>
          </a:stretch>
        </p:blipFill>
        <p:spPr>
          <a:xfrm>
            <a:off x="704017" y="8499872"/>
            <a:ext cx="195501" cy="156448"/>
          </a:xfrm>
          <a:prstGeom prst="rect">
            <a:avLst/>
          </a:prstGeom>
        </p:spPr>
      </p:pic>
      <p:sp>
        <p:nvSpPr>
          <p:cNvPr id="14" name="Text 10"/>
          <p:cNvSpPr/>
          <p:nvPr/>
        </p:nvSpPr>
        <p:spPr>
          <a:xfrm>
            <a:off x="1055965" y="8453914"/>
            <a:ext cx="12870418" cy="250269"/>
          </a:xfrm>
          <a:prstGeom prst="rect">
            <a:avLst/>
          </a:prstGeom>
          <a:noFill/>
          <a:ln/>
        </p:spPr>
        <p:txBody>
          <a:bodyPr wrap="none" lIns="0" tIns="0" rIns="0" bIns="0" rtlCol="0" anchor="t"/>
          <a:lstStyle/>
          <a:p>
            <a:pPr marL="0" indent="0" algn="l">
              <a:lnSpc>
                <a:spcPts val="1950"/>
              </a:lnSpc>
              <a:buNone/>
            </a:pPr>
            <a:r>
              <a:rPr lang="en-US" sz="1200" b="1" dirty="0">
                <a:solidFill>
                  <a:srgbClr val="000000"/>
                </a:solidFill>
                <a:latin typeface="Lato" pitchFamily="34" charset="0"/>
                <a:ea typeface="Lato" pitchFamily="34" charset="-122"/>
                <a:cs typeface="Lato" pitchFamily="34" charset="-120"/>
              </a:rPr>
              <a:t>Key Takeaway:</a:t>
            </a:r>
            <a:r>
              <a:rPr lang="en-US" sz="1200" dirty="0">
                <a:solidFill>
                  <a:srgbClr val="000000"/>
                </a:solidFill>
                <a:latin typeface="Lato" pitchFamily="34" charset="0"/>
                <a:ea typeface="Lato" pitchFamily="34" charset="-122"/>
                <a:cs typeface="Lato" pitchFamily="34" charset="-120"/>
              </a:rPr>
              <a:t> This analysis provides strategic insights to optimize marketing, improve customer retention, and drive revenue growth through data-driven decision making</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9997"/>
          </a:xfrm>
          <a:prstGeom prst="rect">
            <a:avLst/>
          </a:prstGeom>
        </p:spPr>
      </p:pic>
      <p:sp>
        <p:nvSpPr>
          <p:cNvPr id="3" name="Shape 0"/>
          <p:cNvSpPr/>
          <p:nvPr/>
        </p:nvSpPr>
        <p:spPr>
          <a:xfrm>
            <a:off x="792361" y="3454598"/>
            <a:ext cx="2042755" cy="425410"/>
          </a:xfrm>
          <a:prstGeom prst="roundRect">
            <a:avLst>
              <a:gd name="adj" fmla="val 17882"/>
            </a:avLst>
          </a:prstGeom>
          <a:solidFill>
            <a:srgbClr val="E8E8E3"/>
          </a:solidFill>
          <a:ln/>
        </p:spPr>
      </p:sp>
      <p:sp>
        <p:nvSpPr>
          <p:cNvPr id="4" name="Text 1"/>
          <p:cNvSpPr/>
          <p:nvPr/>
        </p:nvSpPr>
        <p:spPr>
          <a:xfrm>
            <a:off x="928092" y="3522464"/>
            <a:ext cx="1771293" cy="2896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Lato" pitchFamily="34" charset="0"/>
                <a:ea typeface="Lato" pitchFamily="34" charset="-122"/>
                <a:cs typeface="Lato" pitchFamily="34" charset="-120"/>
              </a:rPr>
              <a:t>PROJECT OVERVIEW</a:t>
            </a:r>
            <a:endParaRPr lang="en-US" sz="1400" dirty="0"/>
          </a:p>
        </p:txBody>
      </p:sp>
      <p:sp>
        <p:nvSpPr>
          <p:cNvPr id="5" name="Text 2"/>
          <p:cNvSpPr/>
          <p:nvPr/>
        </p:nvSpPr>
        <p:spPr>
          <a:xfrm>
            <a:off x="792361" y="3970496"/>
            <a:ext cx="11010067" cy="70746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Understanding Customer Purchase Patterns</a:t>
            </a:r>
            <a:endParaRPr lang="en-US" sz="4450" dirty="0"/>
          </a:p>
        </p:txBody>
      </p:sp>
      <p:sp>
        <p:nvSpPr>
          <p:cNvPr id="6" name="Shape 3"/>
          <p:cNvSpPr/>
          <p:nvPr/>
        </p:nvSpPr>
        <p:spPr>
          <a:xfrm>
            <a:off x="792361" y="5017532"/>
            <a:ext cx="4197668" cy="2587466"/>
          </a:xfrm>
          <a:prstGeom prst="roundRect">
            <a:avLst>
              <a:gd name="adj" fmla="val 3675"/>
            </a:avLst>
          </a:prstGeom>
          <a:solidFill>
            <a:srgbClr val="E8E8E3"/>
          </a:solidFill>
          <a:ln w="7620">
            <a:solidFill>
              <a:srgbClr val="CECEC9"/>
            </a:solidFill>
            <a:prstDash val="solid"/>
          </a:ln>
        </p:spPr>
      </p:sp>
      <p:sp>
        <p:nvSpPr>
          <p:cNvPr id="7" name="Shape 4"/>
          <p:cNvSpPr/>
          <p:nvPr/>
        </p:nvSpPr>
        <p:spPr>
          <a:xfrm>
            <a:off x="1026319" y="5251490"/>
            <a:ext cx="679133" cy="679133"/>
          </a:xfrm>
          <a:prstGeom prst="roundRect">
            <a:avLst>
              <a:gd name="adj" fmla="val 13462879"/>
            </a:avLst>
          </a:prstGeom>
          <a:solidFill>
            <a:srgbClr val="E5E5E0"/>
          </a:solidFill>
          <a:ln/>
        </p:spPr>
      </p:sp>
      <p:sp>
        <p:nvSpPr>
          <p:cNvPr id="9" name="Text 5"/>
          <p:cNvSpPr/>
          <p:nvPr/>
        </p:nvSpPr>
        <p:spPr>
          <a:xfrm>
            <a:off x="1026319" y="5425440"/>
            <a:ext cx="2829997" cy="542627"/>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Business Objective</a:t>
            </a:r>
            <a:endParaRPr lang="en-US" sz="2200" dirty="0"/>
          </a:p>
        </p:txBody>
      </p:sp>
      <p:sp>
        <p:nvSpPr>
          <p:cNvPr id="10" name="Text 6"/>
          <p:cNvSpPr/>
          <p:nvPr/>
        </p:nvSpPr>
        <p:spPr>
          <a:xfrm>
            <a:off x="1026319" y="5968067"/>
            <a:ext cx="3729752" cy="81373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Analyze spending behavior, product performance, and seasonal trends</a:t>
            </a:r>
            <a:endParaRPr lang="en-US" sz="1750" dirty="0"/>
          </a:p>
        </p:txBody>
      </p:sp>
      <p:sp>
        <p:nvSpPr>
          <p:cNvPr id="11" name="Shape 7"/>
          <p:cNvSpPr/>
          <p:nvPr/>
        </p:nvSpPr>
        <p:spPr>
          <a:xfrm>
            <a:off x="5216366" y="5017532"/>
            <a:ext cx="4197668" cy="2587466"/>
          </a:xfrm>
          <a:prstGeom prst="roundRect">
            <a:avLst>
              <a:gd name="adj" fmla="val 3675"/>
            </a:avLst>
          </a:prstGeom>
          <a:solidFill>
            <a:srgbClr val="E8E8E3"/>
          </a:solidFill>
          <a:ln w="7620">
            <a:solidFill>
              <a:srgbClr val="CECEC9"/>
            </a:solidFill>
            <a:prstDash val="solid"/>
          </a:ln>
        </p:spPr>
      </p:sp>
      <p:sp>
        <p:nvSpPr>
          <p:cNvPr id="12" name="Shape 8"/>
          <p:cNvSpPr/>
          <p:nvPr/>
        </p:nvSpPr>
        <p:spPr>
          <a:xfrm>
            <a:off x="5450324" y="5251490"/>
            <a:ext cx="679133" cy="679133"/>
          </a:xfrm>
          <a:prstGeom prst="roundRect">
            <a:avLst>
              <a:gd name="adj" fmla="val 13462879"/>
            </a:avLst>
          </a:prstGeom>
          <a:solidFill>
            <a:srgbClr val="E5E5E0"/>
          </a:solidFill>
          <a:ln/>
        </p:spPr>
      </p:sp>
      <p:sp>
        <p:nvSpPr>
          <p:cNvPr id="14" name="Text 9"/>
          <p:cNvSpPr/>
          <p:nvPr/>
        </p:nvSpPr>
        <p:spPr>
          <a:xfrm>
            <a:off x="5450324" y="5425440"/>
            <a:ext cx="2829997" cy="542627"/>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Dataset</a:t>
            </a:r>
            <a:endParaRPr lang="en-US" sz="2200" dirty="0"/>
          </a:p>
        </p:txBody>
      </p:sp>
      <p:sp>
        <p:nvSpPr>
          <p:cNvPr id="15" name="Text 10"/>
          <p:cNvSpPr/>
          <p:nvPr/>
        </p:nvSpPr>
        <p:spPr>
          <a:xfrm>
            <a:off x="5450324" y="5930624"/>
            <a:ext cx="3729752" cy="10781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3,900 customer records with 18 attributes</a:t>
            </a:r>
            <a:endParaRPr lang="en-US" sz="1750" dirty="0"/>
          </a:p>
        </p:txBody>
      </p:sp>
      <p:sp>
        <p:nvSpPr>
          <p:cNvPr id="16" name="Shape 11"/>
          <p:cNvSpPr/>
          <p:nvPr/>
        </p:nvSpPr>
        <p:spPr>
          <a:xfrm>
            <a:off x="9640372" y="5017532"/>
            <a:ext cx="4197668" cy="2587466"/>
          </a:xfrm>
          <a:prstGeom prst="roundRect">
            <a:avLst>
              <a:gd name="adj" fmla="val 3675"/>
            </a:avLst>
          </a:prstGeom>
          <a:solidFill>
            <a:srgbClr val="E8E8E3"/>
          </a:solidFill>
          <a:ln w="7620">
            <a:solidFill>
              <a:srgbClr val="CECEC9"/>
            </a:solidFill>
            <a:prstDash val="solid"/>
          </a:ln>
        </p:spPr>
      </p:sp>
      <p:sp>
        <p:nvSpPr>
          <p:cNvPr id="17" name="Shape 12"/>
          <p:cNvSpPr/>
          <p:nvPr/>
        </p:nvSpPr>
        <p:spPr>
          <a:xfrm>
            <a:off x="9874329" y="5251490"/>
            <a:ext cx="679133" cy="679133"/>
          </a:xfrm>
          <a:prstGeom prst="roundRect">
            <a:avLst>
              <a:gd name="adj" fmla="val 13462879"/>
            </a:avLst>
          </a:prstGeom>
          <a:solidFill>
            <a:srgbClr val="E5E5E0"/>
          </a:solidFill>
          <a:ln/>
        </p:spPr>
      </p:sp>
      <p:sp>
        <p:nvSpPr>
          <p:cNvPr id="19" name="Text 13"/>
          <p:cNvSpPr/>
          <p:nvPr/>
        </p:nvSpPr>
        <p:spPr>
          <a:xfrm>
            <a:off x="9874329" y="5425440"/>
            <a:ext cx="2683431" cy="505183"/>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Tools Used</a:t>
            </a:r>
            <a:endParaRPr lang="en-US" sz="2200" dirty="0"/>
          </a:p>
        </p:txBody>
      </p:sp>
      <p:sp>
        <p:nvSpPr>
          <p:cNvPr id="20" name="Text 14"/>
          <p:cNvSpPr/>
          <p:nvPr/>
        </p:nvSpPr>
        <p:spPr>
          <a:xfrm>
            <a:off x="9874329" y="5968067"/>
            <a:ext cx="3729752" cy="81373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Python, SQL, Power BI for end-to-end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1342787"/>
            <a:ext cx="1990130" cy="441484"/>
          </a:xfrm>
          <a:prstGeom prst="roundRect">
            <a:avLst>
              <a:gd name="adj" fmla="val 17263"/>
            </a:avLst>
          </a:prstGeom>
          <a:noFill/>
          <a:ln w="7620">
            <a:solidFill>
              <a:srgbClr val="E5E5E0"/>
            </a:solidFill>
            <a:prstDash val="solid"/>
          </a:ln>
        </p:spPr>
      </p:sp>
      <p:sp>
        <p:nvSpPr>
          <p:cNvPr id="4" name="Text 1"/>
          <p:cNvSpPr/>
          <p:nvPr/>
        </p:nvSpPr>
        <p:spPr>
          <a:xfrm>
            <a:off x="6423898" y="1418392"/>
            <a:ext cx="1702713" cy="290274"/>
          </a:xfrm>
          <a:prstGeom prst="rect">
            <a:avLst/>
          </a:prstGeom>
          <a:noFill/>
          <a:ln/>
        </p:spPr>
        <p:txBody>
          <a:bodyPr wrap="none" lIns="0" tIns="0" rIns="0" bIns="0" rtlCol="0" anchor="t"/>
          <a:lstStyle/>
          <a:p>
            <a:pPr marL="0" indent="0" algn="l">
              <a:lnSpc>
                <a:spcPts val="2250"/>
              </a:lnSpc>
              <a:buNone/>
            </a:pPr>
            <a:r>
              <a:rPr lang="en-US" sz="1400" dirty="0">
                <a:solidFill>
                  <a:srgbClr val="E5E5E0"/>
                </a:solidFill>
                <a:latin typeface="Lato" pitchFamily="34" charset="0"/>
                <a:ea typeface="Lato" pitchFamily="34" charset="-122"/>
                <a:cs typeface="Lato" pitchFamily="34" charset="-120"/>
              </a:rPr>
              <a:t>DATA FOUNDATION</a:t>
            </a:r>
            <a:endParaRPr lang="en-US" sz="1400" dirty="0"/>
          </a:p>
        </p:txBody>
      </p:sp>
      <p:sp>
        <p:nvSpPr>
          <p:cNvPr id="5" name="Text 2"/>
          <p:cNvSpPr/>
          <p:nvPr/>
        </p:nvSpPr>
        <p:spPr>
          <a:xfrm>
            <a:off x="6280190" y="1874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Dataset Structure</a:t>
            </a:r>
            <a:endParaRPr lang="en-US" sz="4450" dirty="0"/>
          </a:p>
        </p:txBody>
      </p:sp>
      <p:sp>
        <p:nvSpPr>
          <p:cNvPr id="6" name="Text 3"/>
          <p:cNvSpPr/>
          <p:nvPr/>
        </p:nvSpPr>
        <p:spPr>
          <a:xfrm>
            <a:off x="6280190" y="31507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Key Attributes</a:t>
            </a:r>
            <a:endParaRPr lang="en-US" sz="2200" dirty="0"/>
          </a:p>
        </p:txBody>
      </p:sp>
      <p:sp>
        <p:nvSpPr>
          <p:cNvPr id="7" name="Text 4"/>
          <p:cNvSpPr/>
          <p:nvPr/>
        </p:nvSpPr>
        <p:spPr>
          <a:xfrm>
            <a:off x="6280190" y="3731895"/>
            <a:ext cx="431244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Demographics: Age, Gender, Location</a:t>
            </a:r>
            <a:endParaRPr lang="en-US" sz="1750" dirty="0"/>
          </a:p>
        </p:txBody>
      </p:sp>
      <p:sp>
        <p:nvSpPr>
          <p:cNvPr id="8" name="Text 5"/>
          <p:cNvSpPr/>
          <p:nvPr/>
        </p:nvSpPr>
        <p:spPr>
          <a:xfrm>
            <a:off x="6280190" y="4174093"/>
            <a:ext cx="431244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Transactions: Purchase Amount, Category, Season</a:t>
            </a:r>
            <a:endParaRPr lang="en-US" sz="1750" dirty="0"/>
          </a:p>
        </p:txBody>
      </p:sp>
      <p:sp>
        <p:nvSpPr>
          <p:cNvPr id="9" name="Text 6"/>
          <p:cNvSpPr/>
          <p:nvPr/>
        </p:nvSpPr>
        <p:spPr>
          <a:xfrm>
            <a:off x="6280190" y="4979194"/>
            <a:ext cx="431244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Behavior: Subscription Status, Discount Usage</a:t>
            </a:r>
            <a:endParaRPr lang="en-US" sz="1750" dirty="0"/>
          </a:p>
        </p:txBody>
      </p:sp>
      <p:sp>
        <p:nvSpPr>
          <p:cNvPr id="10" name="Text 7"/>
          <p:cNvSpPr/>
          <p:nvPr/>
        </p:nvSpPr>
        <p:spPr>
          <a:xfrm>
            <a:off x="6280190" y="5784294"/>
            <a:ext cx="431244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Engagement: Review Rating, Purchase Frequency</a:t>
            </a:r>
            <a:endParaRPr lang="en-US" sz="1750" dirty="0"/>
          </a:p>
        </p:txBody>
      </p:sp>
      <p:sp>
        <p:nvSpPr>
          <p:cNvPr id="11" name="Text 8"/>
          <p:cNvSpPr/>
          <p:nvPr/>
        </p:nvSpPr>
        <p:spPr>
          <a:xfrm>
            <a:off x="11153656" y="3292435"/>
            <a:ext cx="2690455" cy="748427"/>
          </a:xfrm>
          <a:prstGeom prst="rect">
            <a:avLst/>
          </a:prstGeom>
          <a:noFill/>
          <a:ln/>
        </p:spPr>
        <p:txBody>
          <a:bodyPr wrap="none" lIns="0" tIns="0" rIns="0" bIns="0" rtlCol="0" anchor="t"/>
          <a:lstStyle/>
          <a:p>
            <a:pPr marL="0" indent="0" algn="ctr">
              <a:lnSpc>
                <a:spcPts val="5850"/>
              </a:lnSpc>
              <a:buNone/>
            </a:pPr>
            <a:r>
              <a:rPr lang="en-US" sz="5850" dirty="0">
                <a:solidFill>
                  <a:srgbClr val="272525"/>
                </a:solidFill>
                <a:latin typeface="Gelasio" pitchFamily="34" charset="0"/>
                <a:ea typeface="Gelasio" pitchFamily="34" charset="-122"/>
                <a:cs typeface="Gelasio" pitchFamily="34" charset="-120"/>
              </a:rPr>
              <a:t>3.9K</a:t>
            </a:r>
            <a:endParaRPr lang="en-US" sz="5850" dirty="0"/>
          </a:p>
        </p:txBody>
      </p:sp>
      <p:sp>
        <p:nvSpPr>
          <p:cNvPr id="12" name="Text 9"/>
          <p:cNvSpPr/>
          <p:nvPr/>
        </p:nvSpPr>
        <p:spPr>
          <a:xfrm>
            <a:off x="11153656" y="4324231"/>
            <a:ext cx="2690455" cy="354330"/>
          </a:xfrm>
          <a:prstGeom prst="rect">
            <a:avLst/>
          </a:prstGeom>
          <a:noFill/>
          <a:ln/>
        </p:spPr>
        <p:txBody>
          <a:bodyPr wrap="none" lIns="0" tIns="0" rIns="0" bIns="0" rtlCol="0" anchor="t"/>
          <a:lstStyle/>
          <a:p>
            <a:pPr marL="0" indent="0" algn="ctr">
              <a:lnSpc>
                <a:spcPts val="2750"/>
              </a:lnSpc>
              <a:buNone/>
            </a:pPr>
            <a:r>
              <a:rPr lang="en-US" sz="2200" dirty="0">
                <a:solidFill>
                  <a:srgbClr val="272525"/>
                </a:solidFill>
                <a:latin typeface="Gelasio" pitchFamily="34" charset="0"/>
                <a:ea typeface="Gelasio" pitchFamily="34" charset="-122"/>
                <a:cs typeface="Gelasio" pitchFamily="34" charset="-120"/>
              </a:rPr>
              <a:t>Customer Records</a:t>
            </a:r>
            <a:endParaRPr lang="en-US" sz="2200" dirty="0"/>
          </a:p>
        </p:txBody>
      </p:sp>
      <p:sp>
        <p:nvSpPr>
          <p:cNvPr id="13" name="Text 10"/>
          <p:cNvSpPr/>
          <p:nvPr/>
        </p:nvSpPr>
        <p:spPr>
          <a:xfrm>
            <a:off x="11153656" y="5245537"/>
            <a:ext cx="2690455" cy="748427"/>
          </a:xfrm>
          <a:prstGeom prst="rect">
            <a:avLst/>
          </a:prstGeom>
          <a:noFill/>
          <a:ln/>
        </p:spPr>
        <p:txBody>
          <a:bodyPr wrap="none" lIns="0" tIns="0" rIns="0" bIns="0" rtlCol="0" anchor="t"/>
          <a:lstStyle/>
          <a:p>
            <a:pPr marL="0" indent="0" algn="ctr">
              <a:lnSpc>
                <a:spcPts val="5850"/>
              </a:lnSpc>
              <a:buNone/>
            </a:pPr>
            <a:r>
              <a:rPr lang="en-US" sz="5850" dirty="0">
                <a:solidFill>
                  <a:srgbClr val="272525"/>
                </a:solidFill>
                <a:latin typeface="Gelasio" pitchFamily="34" charset="0"/>
                <a:ea typeface="Gelasio" pitchFamily="34" charset="-122"/>
                <a:cs typeface="Gelasio" pitchFamily="34" charset="-120"/>
              </a:rPr>
              <a:t>18</a:t>
            </a:r>
            <a:endParaRPr lang="en-US" sz="5850" dirty="0"/>
          </a:p>
        </p:txBody>
      </p:sp>
      <p:sp>
        <p:nvSpPr>
          <p:cNvPr id="14" name="Text 11"/>
          <p:cNvSpPr/>
          <p:nvPr/>
        </p:nvSpPr>
        <p:spPr>
          <a:xfrm>
            <a:off x="11153656" y="6277332"/>
            <a:ext cx="2690455" cy="354330"/>
          </a:xfrm>
          <a:prstGeom prst="rect">
            <a:avLst/>
          </a:prstGeom>
          <a:noFill/>
          <a:ln/>
        </p:spPr>
        <p:txBody>
          <a:bodyPr wrap="none" lIns="0" tIns="0" rIns="0" bIns="0" rtlCol="0" anchor="t"/>
          <a:lstStyle/>
          <a:p>
            <a:pPr marL="0" indent="0" algn="ctr">
              <a:lnSpc>
                <a:spcPts val="2750"/>
              </a:lnSpc>
              <a:buNone/>
            </a:pPr>
            <a:r>
              <a:rPr lang="en-US" sz="2200" dirty="0">
                <a:solidFill>
                  <a:srgbClr val="272525"/>
                </a:solidFill>
                <a:latin typeface="Gelasio" pitchFamily="34" charset="0"/>
                <a:ea typeface="Gelasio" pitchFamily="34" charset="-122"/>
                <a:cs typeface="Gelasio" pitchFamily="34" charset="-120"/>
              </a:rPr>
              <a:t>Data Attributes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815"/>
          </a:xfrm>
          <a:prstGeom prst="rect">
            <a:avLst/>
          </a:prstGeom>
        </p:spPr>
      </p:pic>
      <p:sp>
        <p:nvSpPr>
          <p:cNvPr id="3" name="Shape 0"/>
          <p:cNvSpPr/>
          <p:nvPr/>
        </p:nvSpPr>
        <p:spPr>
          <a:xfrm>
            <a:off x="6160889" y="529947"/>
            <a:ext cx="1927622" cy="362188"/>
          </a:xfrm>
          <a:prstGeom prst="roundRect">
            <a:avLst>
              <a:gd name="adj" fmla="val 17880"/>
            </a:avLst>
          </a:prstGeom>
          <a:solidFill>
            <a:srgbClr val="E8E8E3"/>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76499" y="633889"/>
            <a:ext cx="154186" cy="154186"/>
          </a:xfrm>
          <a:prstGeom prst="rect">
            <a:avLst/>
          </a:prstGeom>
        </p:spPr>
      </p:pic>
      <p:sp>
        <p:nvSpPr>
          <p:cNvPr id="5" name="Text 1"/>
          <p:cNvSpPr/>
          <p:nvPr/>
        </p:nvSpPr>
        <p:spPr>
          <a:xfrm>
            <a:off x="6507718" y="587693"/>
            <a:ext cx="1465183" cy="246698"/>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DATA PREPARATION</a:t>
            </a:r>
            <a:endParaRPr lang="en-US" sz="1200" dirty="0"/>
          </a:p>
        </p:txBody>
      </p:sp>
      <p:sp>
        <p:nvSpPr>
          <p:cNvPr id="6" name="Text 2"/>
          <p:cNvSpPr/>
          <p:nvPr/>
        </p:nvSpPr>
        <p:spPr>
          <a:xfrm>
            <a:off x="6160889" y="969169"/>
            <a:ext cx="6259473" cy="602218"/>
          </a:xfrm>
          <a:prstGeom prst="rect">
            <a:avLst/>
          </a:prstGeom>
          <a:noFill/>
          <a:ln/>
        </p:spPr>
        <p:txBody>
          <a:bodyPr wrap="none" lIns="0" tIns="0" rIns="0" bIns="0" rtlCol="0" anchor="t"/>
          <a:lstStyle/>
          <a:p>
            <a:pPr marL="0" indent="0" algn="l">
              <a:lnSpc>
                <a:spcPts val="4700"/>
              </a:lnSpc>
              <a:buNone/>
            </a:pPr>
            <a:r>
              <a:rPr lang="en-US" sz="3750" dirty="0">
                <a:solidFill>
                  <a:srgbClr val="312F2B"/>
                </a:solidFill>
                <a:latin typeface="Gelasio" pitchFamily="34" charset="0"/>
                <a:ea typeface="Gelasio" pitchFamily="34" charset="-122"/>
                <a:cs typeface="Gelasio" pitchFamily="34" charset="-120"/>
              </a:rPr>
              <a:t>Data Quality &amp; Preprocessing</a:t>
            </a:r>
            <a:endParaRPr lang="en-US" sz="3750" dirty="0"/>
          </a:p>
        </p:txBody>
      </p:sp>
      <p:sp>
        <p:nvSpPr>
          <p:cNvPr id="7" name="Text 3"/>
          <p:cNvSpPr/>
          <p:nvPr/>
        </p:nvSpPr>
        <p:spPr>
          <a:xfrm>
            <a:off x="6160889" y="1860471"/>
            <a:ext cx="192643" cy="240863"/>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Gelasio Light" pitchFamily="34" charset="0"/>
                <a:ea typeface="Gelasio Light" pitchFamily="34" charset="-122"/>
                <a:cs typeface="Gelasio Light" pitchFamily="34" charset="-120"/>
              </a:rPr>
              <a:t>01</a:t>
            </a:r>
            <a:endParaRPr lang="en-US" sz="1500" dirty="0"/>
          </a:p>
        </p:txBody>
      </p:sp>
      <p:sp>
        <p:nvSpPr>
          <p:cNvPr id="8" name="Shape 4"/>
          <p:cNvSpPr/>
          <p:nvPr/>
        </p:nvSpPr>
        <p:spPr>
          <a:xfrm>
            <a:off x="6160889" y="2165033"/>
            <a:ext cx="7795022" cy="22860"/>
          </a:xfrm>
          <a:prstGeom prst="rect">
            <a:avLst/>
          </a:prstGeom>
          <a:solidFill>
            <a:srgbClr val="E5E5E0"/>
          </a:solidFill>
          <a:ln/>
        </p:spPr>
      </p:sp>
      <p:sp>
        <p:nvSpPr>
          <p:cNvPr id="9" name="Text 5"/>
          <p:cNvSpPr/>
          <p:nvPr/>
        </p:nvSpPr>
        <p:spPr>
          <a:xfrm>
            <a:off x="6160889" y="2307074"/>
            <a:ext cx="2409111" cy="3009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Gelasio" pitchFamily="34" charset="0"/>
                <a:ea typeface="Gelasio" pitchFamily="34" charset="-122"/>
                <a:cs typeface="Gelasio" pitchFamily="34" charset="-120"/>
              </a:rPr>
              <a:t>Initial Exploration</a:t>
            </a:r>
            <a:endParaRPr lang="en-US" sz="1850" dirty="0"/>
          </a:p>
        </p:txBody>
      </p:sp>
      <p:sp>
        <p:nvSpPr>
          <p:cNvPr id="10" name="Text 6"/>
          <p:cNvSpPr/>
          <p:nvPr/>
        </p:nvSpPr>
        <p:spPr>
          <a:xfrm>
            <a:off x="6160889" y="2723674"/>
            <a:ext cx="7795022"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Lato" pitchFamily="34" charset="0"/>
                <a:ea typeface="Lato" pitchFamily="34" charset="-122"/>
                <a:cs typeface="Lato" pitchFamily="34" charset="-120"/>
              </a:rPr>
              <a:t>Validated data types and summary statistics using pandas</a:t>
            </a:r>
            <a:endParaRPr lang="en-US" sz="1500" dirty="0"/>
          </a:p>
        </p:txBody>
      </p:sp>
      <p:sp>
        <p:nvSpPr>
          <p:cNvPr id="11" name="Text 7"/>
          <p:cNvSpPr/>
          <p:nvPr/>
        </p:nvSpPr>
        <p:spPr>
          <a:xfrm>
            <a:off x="6160889" y="3369231"/>
            <a:ext cx="192643" cy="240863"/>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Gelasio Light" pitchFamily="34" charset="0"/>
                <a:ea typeface="Gelasio Light" pitchFamily="34" charset="-122"/>
                <a:cs typeface="Gelasio Light" pitchFamily="34" charset="-120"/>
              </a:rPr>
              <a:t>02</a:t>
            </a:r>
            <a:endParaRPr lang="en-US" sz="1500" dirty="0"/>
          </a:p>
        </p:txBody>
      </p:sp>
      <p:sp>
        <p:nvSpPr>
          <p:cNvPr id="12" name="Shape 8"/>
          <p:cNvSpPr/>
          <p:nvPr/>
        </p:nvSpPr>
        <p:spPr>
          <a:xfrm>
            <a:off x="6160889" y="3673793"/>
            <a:ext cx="7795022" cy="22860"/>
          </a:xfrm>
          <a:prstGeom prst="rect">
            <a:avLst/>
          </a:prstGeom>
          <a:solidFill>
            <a:srgbClr val="E5E5E0"/>
          </a:solidFill>
          <a:ln/>
        </p:spPr>
      </p:sp>
      <p:sp>
        <p:nvSpPr>
          <p:cNvPr id="13" name="Text 9"/>
          <p:cNvSpPr/>
          <p:nvPr/>
        </p:nvSpPr>
        <p:spPr>
          <a:xfrm>
            <a:off x="6160889" y="3815834"/>
            <a:ext cx="2462927" cy="3009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Gelasio" pitchFamily="34" charset="0"/>
                <a:ea typeface="Gelasio" pitchFamily="34" charset="-122"/>
                <a:cs typeface="Gelasio" pitchFamily="34" charset="-120"/>
              </a:rPr>
              <a:t>Missing Data Handling</a:t>
            </a:r>
            <a:endParaRPr lang="en-US" sz="1850" dirty="0"/>
          </a:p>
        </p:txBody>
      </p:sp>
      <p:sp>
        <p:nvSpPr>
          <p:cNvPr id="14" name="Text 10"/>
          <p:cNvSpPr/>
          <p:nvPr/>
        </p:nvSpPr>
        <p:spPr>
          <a:xfrm>
            <a:off x="6160889" y="4232434"/>
            <a:ext cx="7795022"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Lato" pitchFamily="34" charset="0"/>
                <a:ea typeface="Lato" pitchFamily="34" charset="-122"/>
                <a:cs typeface="Lato" pitchFamily="34" charset="-120"/>
              </a:rPr>
              <a:t>Imputed 37 missing Review Ratings using category median</a:t>
            </a:r>
            <a:endParaRPr lang="en-US" sz="1500" dirty="0"/>
          </a:p>
        </p:txBody>
      </p:sp>
      <p:sp>
        <p:nvSpPr>
          <p:cNvPr id="15" name="Text 11"/>
          <p:cNvSpPr/>
          <p:nvPr/>
        </p:nvSpPr>
        <p:spPr>
          <a:xfrm>
            <a:off x="6160889" y="4877991"/>
            <a:ext cx="192643" cy="240863"/>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Gelasio Light" pitchFamily="34" charset="0"/>
                <a:ea typeface="Gelasio Light" pitchFamily="34" charset="-122"/>
                <a:cs typeface="Gelasio Light" pitchFamily="34" charset="-120"/>
              </a:rPr>
              <a:t>03</a:t>
            </a:r>
            <a:endParaRPr lang="en-US" sz="1500" dirty="0"/>
          </a:p>
        </p:txBody>
      </p:sp>
      <p:sp>
        <p:nvSpPr>
          <p:cNvPr id="16" name="Shape 12"/>
          <p:cNvSpPr/>
          <p:nvPr/>
        </p:nvSpPr>
        <p:spPr>
          <a:xfrm>
            <a:off x="6160889" y="5182553"/>
            <a:ext cx="7795022" cy="22860"/>
          </a:xfrm>
          <a:prstGeom prst="rect">
            <a:avLst/>
          </a:prstGeom>
          <a:solidFill>
            <a:srgbClr val="E5E5E0"/>
          </a:solidFill>
          <a:ln/>
        </p:spPr>
      </p:sp>
      <p:sp>
        <p:nvSpPr>
          <p:cNvPr id="17" name="Text 13"/>
          <p:cNvSpPr/>
          <p:nvPr/>
        </p:nvSpPr>
        <p:spPr>
          <a:xfrm>
            <a:off x="6160889" y="5324594"/>
            <a:ext cx="2409111" cy="3009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Gelasio" pitchFamily="34" charset="0"/>
                <a:ea typeface="Gelasio" pitchFamily="34" charset="-122"/>
                <a:cs typeface="Gelasio" pitchFamily="34" charset="-120"/>
              </a:rPr>
              <a:t>Feature Engineering</a:t>
            </a:r>
            <a:endParaRPr lang="en-US" sz="1850" dirty="0"/>
          </a:p>
        </p:txBody>
      </p:sp>
      <p:sp>
        <p:nvSpPr>
          <p:cNvPr id="18" name="Text 14"/>
          <p:cNvSpPr/>
          <p:nvPr/>
        </p:nvSpPr>
        <p:spPr>
          <a:xfrm>
            <a:off x="6160889" y="5741194"/>
            <a:ext cx="7795022"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Lato" pitchFamily="34" charset="0"/>
                <a:ea typeface="Lato" pitchFamily="34" charset="-122"/>
                <a:cs typeface="Lato" pitchFamily="34" charset="-120"/>
              </a:rPr>
              <a:t>Created age_group and purchase_frequency_days columns</a:t>
            </a:r>
            <a:endParaRPr lang="en-US" sz="1500" dirty="0"/>
          </a:p>
        </p:txBody>
      </p:sp>
      <p:sp>
        <p:nvSpPr>
          <p:cNvPr id="19" name="Text 15"/>
          <p:cNvSpPr/>
          <p:nvPr/>
        </p:nvSpPr>
        <p:spPr>
          <a:xfrm>
            <a:off x="6160889" y="6386751"/>
            <a:ext cx="192643" cy="240863"/>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Gelasio Light" pitchFamily="34" charset="0"/>
                <a:ea typeface="Gelasio Light" pitchFamily="34" charset="-122"/>
                <a:cs typeface="Gelasio Light" pitchFamily="34" charset="-120"/>
              </a:rPr>
              <a:t>04</a:t>
            </a:r>
            <a:endParaRPr lang="en-US" sz="1500" dirty="0"/>
          </a:p>
        </p:txBody>
      </p:sp>
      <p:sp>
        <p:nvSpPr>
          <p:cNvPr id="20" name="Shape 16"/>
          <p:cNvSpPr/>
          <p:nvPr/>
        </p:nvSpPr>
        <p:spPr>
          <a:xfrm>
            <a:off x="6160889" y="6691313"/>
            <a:ext cx="7795022" cy="22860"/>
          </a:xfrm>
          <a:prstGeom prst="rect">
            <a:avLst/>
          </a:prstGeom>
          <a:solidFill>
            <a:srgbClr val="E5E5E0"/>
          </a:solidFill>
          <a:ln/>
        </p:spPr>
      </p:sp>
      <p:sp>
        <p:nvSpPr>
          <p:cNvPr id="21" name="Text 17"/>
          <p:cNvSpPr/>
          <p:nvPr/>
        </p:nvSpPr>
        <p:spPr>
          <a:xfrm>
            <a:off x="6160889" y="6833354"/>
            <a:ext cx="2409111" cy="300990"/>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Gelasio" pitchFamily="34" charset="0"/>
                <a:ea typeface="Gelasio" pitchFamily="34" charset="-122"/>
                <a:cs typeface="Gelasio" pitchFamily="34" charset="-120"/>
              </a:rPr>
              <a:t>Database Integration</a:t>
            </a:r>
            <a:endParaRPr lang="en-US" sz="1850" dirty="0"/>
          </a:p>
        </p:txBody>
      </p:sp>
      <p:sp>
        <p:nvSpPr>
          <p:cNvPr id="22" name="Text 18"/>
          <p:cNvSpPr/>
          <p:nvPr/>
        </p:nvSpPr>
        <p:spPr>
          <a:xfrm>
            <a:off x="6160889" y="7249954"/>
            <a:ext cx="7795022"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Lato" pitchFamily="34" charset="0"/>
                <a:ea typeface="Lato" pitchFamily="34" charset="-122"/>
                <a:cs typeface="Lato" pitchFamily="34" charset="-120"/>
              </a:rPr>
              <a:t>Loaded cleaned data into MySQL for SQL analysis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37103" y="512683"/>
            <a:ext cx="122753" cy="122753"/>
          </a:xfrm>
          <a:prstGeom prst="rect">
            <a:avLst/>
          </a:prstGeom>
        </p:spPr>
      </p:pic>
      <p:sp>
        <p:nvSpPr>
          <p:cNvPr id="4" name="Text 1"/>
          <p:cNvSpPr/>
          <p:nvPr/>
        </p:nvSpPr>
        <p:spPr>
          <a:xfrm>
            <a:off x="821174" y="475774"/>
            <a:ext cx="554950" cy="196572"/>
          </a:xfrm>
          <a:prstGeom prst="rect">
            <a:avLst/>
          </a:prstGeom>
          <a:noFill/>
          <a:ln/>
        </p:spPr>
        <p:txBody>
          <a:bodyPr wrap="none" lIns="0" tIns="0" rIns="0" bIns="0" rtlCol="0" anchor="t"/>
          <a:lstStyle/>
          <a:p>
            <a:pPr marL="0" indent="0" algn="l">
              <a:lnSpc>
                <a:spcPts val="1500"/>
              </a:lnSpc>
              <a:buNone/>
            </a:pPr>
            <a:r>
              <a:rPr lang="en-US" sz="950" dirty="0">
                <a:solidFill>
                  <a:srgbClr val="E5E5E0"/>
                </a:solidFill>
                <a:latin typeface="Lato" pitchFamily="34" charset="0"/>
                <a:ea typeface="Lato" pitchFamily="34" charset="-122"/>
                <a:cs typeface="Lato" pitchFamily="34" charset="-120"/>
              </a:rPr>
              <a:t>ANALYSIS</a:t>
            </a:r>
            <a:endParaRPr lang="en-US" sz="950" dirty="0"/>
          </a:p>
        </p:txBody>
      </p:sp>
      <p:sp>
        <p:nvSpPr>
          <p:cNvPr id="5" name="Text 2"/>
          <p:cNvSpPr/>
          <p:nvPr/>
        </p:nvSpPr>
        <p:spPr>
          <a:xfrm>
            <a:off x="537448" y="787241"/>
            <a:ext cx="4528423" cy="479822"/>
          </a:xfrm>
          <a:prstGeom prst="rect">
            <a:avLst/>
          </a:prstGeom>
          <a:noFill/>
          <a:ln/>
        </p:spPr>
        <p:txBody>
          <a:bodyPr wrap="none" lIns="0" tIns="0" rIns="0" bIns="0" rtlCol="0" anchor="t"/>
          <a:lstStyle/>
          <a:p>
            <a:pPr marL="0" indent="0" algn="l">
              <a:lnSpc>
                <a:spcPts val="3750"/>
              </a:lnSpc>
              <a:buNone/>
            </a:pPr>
            <a:r>
              <a:rPr lang="en-US" sz="3000" dirty="0">
                <a:solidFill>
                  <a:srgbClr val="312F2B"/>
                </a:solidFill>
                <a:latin typeface="Gelasio" pitchFamily="34" charset="0"/>
                <a:ea typeface="Gelasio" pitchFamily="34" charset="-122"/>
                <a:cs typeface="Gelasio" pitchFamily="34" charset="-120"/>
              </a:rPr>
              <a:t>Key SQL Queries Executed</a:t>
            </a:r>
            <a:endParaRPr lang="en-US" sz="3000" dirty="0"/>
          </a:p>
        </p:txBody>
      </p:sp>
      <p:sp>
        <p:nvSpPr>
          <p:cNvPr id="6" name="Shape 3"/>
          <p:cNvSpPr/>
          <p:nvPr/>
        </p:nvSpPr>
        <p:spPr>
          <a:xfrm>
            <a:off x="537448" y="1497330"/>
            <a:ext cx="13555504" cy="930354"/>
          </a:xfrm>
          <a:prstGeom prst="roundRect">
            <a:avLst>
              <a:gd name="adj" fmla="val 6932"/>
            </a:avLst>
          </a:prstGeom>
          <a:solidFill>
            <a:srgbClr val="FFFFFF">
              <a:alpha val="95000"/>
            </a:srgbClr>
          </a:solidFill>
          <a:ln w="22860">
            <a:solidFill>
              <a:srgbClr val="CECEC9"/>
            </a:solidFill>
            <a:prstDash val="solid"/>
          </a:ln>
        </p:spPr>
      </p:sp>
      <p:sp>
        <p:nvSpPr>
          <p:cNvPr id="7" name="Shape 4"/>
          <p:cNvSpPr/>
          <p:nvPr/>
        </p:nvSpPr>
        <p:spPr>
          <a:xfrm>
            <a:off x="560308" y="1520190"/>
            <a:ext cx="614124" cy="884634"/>
          </a:xfrm>
          <a:prstGeom prst="roundRect">
            <a:avLst>
              <a:gd name="adj" fmla="val 6035"/>
            </a:avLst>
          </a:prstGeom>
          <a:solidFill>
            <a:srgbClr val="E8E8E3"/>
          </a:solidFill>
          <a:ln/>
        </p:spPr>
      </p:sp>
      <p:sp>
        <p:nvSpPr>
          <p:cNvPr id="8" name="Text 5"/>
          <p:cNvSpPr/>
          <p:nvPr/>
        </p:nvSpPr>
        <p:spPr>
          <a:xfrm>
            <a:off x="748427" y="1818561"/>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1</a:t>
            </a:r>
            <a:endParaRPr lang="en-US" sz="1800" dirty="0"/>
          </a:p>
        </p:txBody>
      </p:sp>
      <p:sp>
        <p:nvSpPr>
          <p:cNvPr id="9" name="Text 6"/>
          <p:cNvSpPr/>
          <p:nvPr/>
        </p:nvSpPr>
        <p:spPr>
          <a:xfrm>
            <a:off x="1327904" y="1673662"/>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Revenue by Gender</a:t>
            </a:r>
            <a:endParaRPr lang="en-US" sz="1500" dirty="0"/>
          </a:p>
        </p:txBody>
      </p:sp>
      <p:sp>
        <p:nvSpPr>
          <p:cNvPr id="10" name="Text 7"/>
          <p:cNvSpPr/>
          <p:nvPr/>
        </p:nvSpPr>
        <p:spPr>
          <a:xfrm>
            <a:off x="1327904" y="2005608"/>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Total revenue generated by male vs female customers</a:t>
            </a:r>
            <a:endParaRPr lang="en-US" sz="1200" dirty="0"/>
          </a:p>
        </p:txBody>
      </p:sp>
      <p:sp>
        <p:nvSpPr>
          <p:cNvPr id="11" name="Shape 8"/>
          <p:cNvSpPr/>
          <p:nvPr/>
        </p:nvSpPr>
        <p:spPr>
          <a:xfrm>
            <a:off x="537448" y="2581156"/>
            <a:ext cx="13555504" cy="930354"/>
          </a:xfrm>
          <a:prstGeom prst="roundRect">
            <a:avLst>
              <a:gd name="adj" fmla="val 6932"/>
            </a:avLst>
          </a:prstGeom>
          <a:solidFill>
            <a:srgbClr val="FFFFFF">
              <a:alpha val="95000"/>
            </a:srgbClr>
          </a:solidFill>
          <a:ln w="22860">
            <a:solidFill>
              <a:srgbClr val="CECEC9"/>
            </a:solidFill>
            <a:prstDash val="solid"/>
          </a:ln>
        </p:spPr>
      </p:sp>
      <p:sp>
        <p:nvSpPr>
          <p:cNvPr id="12" name="Shape 9"/>
          <p:cNvSpPr/>
          <p:nvPr/>
        </p:nvSpPr>
        <p:spPr>
          <a:xfrm>
            <a:off x="560308" y="2604016"/>
            <a:ext cx="614124" cy="884634"/>
          </a:xfrm>
          <a:prstGeom prst="roundRect">
            <a:avLst>
              <a:gd name="adj" fmla="val 6035"/>
            </a:avLst>
          </a:prstGeom>
          <a:solidFill>
            <a:srgbClr val="E8E8E3"/>
          </a:solidFill>
          <a:ln/>
        </p:spPr>
      </p:sp>
      <p:sp>
        <p:nvSpPr>
          <p:cNvPr id="13" name="Text 10"/>
          <p:cNvSpPr/>
          <p:nvPr/>
        </p:nvSpPr>
        <p:spPr>
          <a:xfrm>
            <a:off x="748427" y="2902387"/>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2</a:t>
            </a:r>
            <a:endParaRPr lang="en-US" sz="1800" dirty="0"/>
          </a:p>
        </p:txBody>
      </p:sp>
      <p:sp>
        <p:nvSpPr>
          <p:cNvPr id="14" name="Text 11"/>
          <p:cNvSpPr/>
          <p:nvPr/>
        </p:nvSpPr>
        <p:spPr>
          <a:xfrm>
            <a:off x="1327904" y="2757488"/>
            <a:ext cx="2315289"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High-Value Discount Users</a:t>
            </a:r>
            <a:endParaRPr lang="en-US" sz="1500" dirty="0"/>
          </a:p>
        </p:txBody>
      </p:sp>
      <p:sp>
        <p:nvSpPr>
          <p:cNvPr id="15" name="Text 12"/>
          <p:cNvSpPr/>
          <p:nvPr/>
        </p:nvSpPr>
        <p:spPr>
          <a:xfrm>
            <a:off x="1327904" y="3089434"/>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Customers using discounts but spending above average</a:t>
            </a:r>
            <a:endParaRPr lang="en-US" sz="1200" dirty="0"/>
          </a:p>
        </p:txBody>
      </p:sp>
      <p:sp>
        <p:nvSpPr>
          <p:cNvPr id="16" name="Shape 13"/>
          <p:cNvSpPr/>
          <p:nvPr/>
        </p:nvSpPr>
        <p:spPr>
          <a:xfrm>
            <a:off x="537448" y="3664982"/>
            <a:ext cx="13555504" cy="930354"/>
          </a:xfrm>
          <a:prstGeom prst="roundRect">
            <a:avLst>
              <a:gd name="adj" fmla="val 6932"/>
            </a:avLst>
          </a:prstGeom>
          <a:solidFill>
            <a:srgbClr val="FFFFFF">
              <a:alpha val="95000"/>
            </a:srgbClr>
          </a:solidFill>
          <a:ln w="22860">
            <a:solidFill>
              <a:srgbClr val="CECEC9"/>
            </a:solidFill>
            <a:prstDash val="solid"/>
          </a:ln>
        </p:spPr>
      </p:sp>
      <p:sp>
        <p:nvSpPr>
          <p:cNvPr id="17" name="Shape 14"/>
          <p:cNvSpPr/>
          <p:nvPr/>
        </p:nvSpPr>
        <p:spPr>
          <a:xfrm>
            <a:off x="560308" y="3687842"/>
            <a:ext cx="614124" cy="884634"/>
          </a:xfrm>
          <a:prstGeom prst="roundRect">
            <a:avLst>
              <a:gd name="adj" fmla="val 6035"/>
            </a:avLst>
          </a:prstGeom>
          <a:solidFill>
            <a:srgbClr val="E8E8E3"/>
          </a:solidFill>
          <a:ln/>
        </p:spPr>
      </p:sp>
      <p:sp>
        <p:nvSpPr>
          <p:cNvPr id="18" name="Text 15"/>
          <p:cNvSpPr/>
          <p:nvPr/>
        </p:nvSpPr>
        <p:spPr>
          <a:xfrm>
            <a:off x="748427" y="3986213"/>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3</a:t>
            </a:r>
            <a:endParaRPr lang="en-US" sz="1800" dirty="0"/>
          </a:p>
        </p:txBody>
      </p:sp>
      <p:sp>
        <p:nvSpPr>
          <p:cNvPr id="19" name="Text 16"/>
          <p:cNvSpPr/>
          <p:nvPr/>
        </p:nvSpPr>
        <p:spPr>
          <a:xfrm>
            <a:off x="1327904" y="3841313"/>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Top-Rated Products</a:t>
            </a:r>
            <a:endParaRPr lang="en-US" sz="1500" dirty="0"/>
          </a:p>
        </p:txBody>
      </p:sp>
      <p:sp>
        <p:nvSpPr>
          <p:cNvPr id="20" name="Text 17"/>
          <p:cNvSpPr/>
          <p:nvPr/>
        </p:nvSpPr>
        <p:spPr>
          <a:xfrm>
            <a:off x="1327904" y="4173260"/>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Top 10 products with highest average review ratings</a:t>
            </a:r>
            <a:endParaRPr lang="en-US" sz="1200" dirty="0"/>
          </a:p>
        </p:txBody>
      </p:sp>
      <p:sp>
        <p:nvSpPr>
          <p:cNvPr id="21" name="Shape 18"/>
          <p:cNvSpPr/>
          <p:nvPr/>
        </p:nvSpPr>
        <p:spPr>
          <a:xfrm>
            <a:off x="537448" y="4748808"/>
            <a:ext cx="13555504" cy="930354"/>
          </a:xfrm>
          <a:prstGeom prst="roundRect">
            <a:avLst>
              <a:gd name="adj" fmla="val 6932"/>
            </a:avLst>
          </a:prstGeom>
          <a:solidFill>
            <a:srgbClr val="FFFFFF">
              <a:alpha val="95000"/>
            </a:srgbClr>
          </a:solidFill>
          <a:ln w="22860">
            <a:solidFill>
              <a:srgbClr val="CECEC9"/>
            </a:solidFill>
            <a:prstDash val="solid"/>
          </a:ln>
        </p:spPr>
      </p:sp>
      <p:sp>
        <p:nvSpPr>
          <p:cNvPr id="22" name="Shape 19"/>
          <p:cNvSpPr/>
          <p:nvPr/>
        </p:nvSpPr>
        <p:spPr>
          <a:xfrm>
            <a:off x="560308" y="4771668"/>
            <a:ext cx="614124" cy="884634"/>
          </a:xfrm>
          <a:prstGeom prst="roundRect">
            <a:avLst>
              <a:gd name="adj" fmla="val 6035"/>
            </a:avLst>
          </a:prstGeom>
          <a:solidFill>
            <a:srgbClr val="E8E8E3"/>
          </a:solidFill>
          <a:ln/>
        </p:spPr>
      </p:sp>
      <p:sp>
        <p:nvSpPr>
          <p:cNvPr id="23" name="Text 20"/>
          <p:cNvSpPr/>
          <p:nvPr/>
        </p:nvSpPr>
        <p:spPr>
          <a:xfrm>
            <a:off x="748427" y="5070038"/>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4</a:t>
            </a:r>
            <a:endParaRPr lang="en-US" sz="1800" dirty="0"/>
          </a:p>
        </p:txBody>
      </p:sp>
      <p:sp>
        <p:nvSpPr>
          <p:cNvPr id="24" name="Text 21"/>
          <p:cNvSpPr/>
          <p:nvPr/>
        </p:nvSpPr>
        <p:spPr>
          <a:xfrm>
            <a:off x="1327904" y="4925139"/>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Shipping Behavior</a:t>
            </a:r>
            <a:endParaRPr lang="en-US" sz="1500" dirty="0"/>
          </a:p>
        </p:txBody>
      </p:sp>
      <p:sp>
        <p:nvSpPr>
          <p:cNvPr id="25" name="Text 22"/>
          <p:cNvSpPr/>
          <p:nvPr/>
        </p:nvSpPr>
        <p:spPr>
          <a:xfrm>
            <a:off x="1327904" y="5257086"/>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Average purchase amount by shipping type</a:t>
            </a:r>
            <a:endParaRPr lang="en-US" sz="1200" dirty="0"/>
          </a:p>
        </p:txBody>
      </p:sp>
      <p:sp>
        <p:nvSpPr>
          <p:cNvPr id="26" name="Shape 23"/>
          <p:cNvSpPr/>
          <p:nvPr/>
        </p:nvSpPr>
        <p:spPr>
          <a:xfrm>
            <a:off x="537448" y="5832634"/>
            <a:ext cx="13555504" cy="930354"/>
          </a:xfrm>
          <a:prstGeom prst="roundRect">
            <a:avLst>
              <a:gd name="adj" fmla="val 6932"/>
            </a:avLst>
          </a:prstGeom>
          <a:solidFill>
            <a:srgbClr val="FFFFFF">
              <a:alpha val="95000"/>
            </a:srgbClr>
          </a:solidFill>
          <a:ln w="22860">
            <a:solidFill>
              <a:srgbClr val="CECEC9"/>
            </a:solidFill>
            <a:prstDash val="solid"/>
          </a:ln>
        </p:spPr>
      </p:sp>
      <p:sp>
        <p:nvSpPr>
          <p:cNvPr id="27" name="Shape 24"/>
          <p:cNvSpPr/>
          <p:nvPr/>
        </p:nvSpPr>
        <p:spPr>
          <a:xfrm>
            <a:off x="560308" y="5855494"/>
            <a:ext cx="614124" cy="884634"/>
          </a:xfrm>
          <a:prstGeom prst="roundRect">
            <a:avLst>
              <a:gd name="adj" fmla="val 6035"/>
            </a:avLst>
          </a:prstGeom>
          <a:solidFill>
            <a:srgbClr val="E8E8E3"/>
          </a:solidFill>
          <a:ln/>
        </p:spPr>
      </p:sp>
      <p:sp>
        <p:nvSpPr>
          <p:cNvPr id="28" name="Text 25"/>
          <p:cNvSpPr/>
          <p:nvPr/>
        </p:nvSpPr>
        <p:spPr>
          <a:xfrm>
            <a:off x="748427" y="6153864"/>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5</a:t>
            </a:r>
            <a:endParaRPr lang="en-US" sz="1800" dirty="0"/>
          </a:p>
        </p:txBody>
      </p:sp>
      <p:sp>
        <p:nvSpPr>
          <p:cNvPr id="29" name="Text 26"/>
          <p:cNvSpPr/>
          <p:nvPr/>
        </p:nvSpPr>
        <p:spPr>
          <a:xfrm>
            <a:off x="1327904" y="6008965"/>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Subscription Impact</a:t>
            </a:r>
            <a:endParaRPr lang="en-US" sz="1500" dirty="0"/>
          </a:p>
        </p:txBody>
      </p:sp>
      <p:sp>
        <p:nvSpPr>
          <p:cNvPr id="30" name="Text 27"/>
          <p:cNvSpPr/>
          <p:nvPr/>
        </p:nvSpPr>
        <p:spPr>
          <a:xfrm>
            <a:off x="1327904" y="6340912"/>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Spending behavior: subscribed vs non-subscribed</a:t>
            </a:r>
            <a:endParaRPr lang="en-US" sz="1200" dirty="0"/>
          </a:p>
        </p:txBody>
      </p:sp>
      <p:sp>
        <p:nvSpPr>
          <p:cNvPr id="31" name="Shape 28"/>
          <p:cNvSpPr/>
          <p:nvPr/>
        </p:nvSpPr>
        <p:spPr>
          <a:xfrm>
            <a:off x="537448" y="6916460"/>
            <a:ext cx="13555504" cy="930354"/>
          </a:xfrm>
          <a:prstGeom prst="roundRect">
            <a:avLst>
              <a:gd name="adj" fmla="val 6932"/>
            </a:avLst>
          </a:prstGeom>
          <a:solidFill>
            <a:srgbClr val="FFFFFF">
              <a:alpha val="95000"/>
            </a:srgbClr>
          </a:solidFill>
          <a:ln w="22860">
            <a:solidFill>
              <a:srgbClr val="CECEC9"/>
            </a:solidFill>
            <a:prstDash val="solid"/>
          </a:ln>
        </p:spPr>
      </p:sp>
      <p:sp>
        <p:nvSpPr>
          <p:cNvPr id="32" name="Shape 29"/>
          <p:cNvSpPr/>
          <p:nvPr/>
        </p:nvSpPr>
        <p:spPr>
          <a:xfrm>
            <a:off x="560308" y="6939320"/>
            <a:ext cx="614124" cy="884634"/>
          </a:xfrm>
          <a:prstGeom prst="roundRect">
            <a:avLst>
              <a:gd name="adj" fmla="val 6035"/>
            </a:avLst>
          </a:prstGeom>
          <a:solidFill>
            <a:srgbClr val="E8E8E3"/>
          </a:solidFill>
          <a:ln/>
        </p:spPr>
      </p:sp>
      <p:sp>
        <p:nvSpPr>
          <p:cNvPr id="33" name="Text 30"/>
          <p:cNvSpPr/>
          <p:nvPr/>
        </p:nvSpPr>
        <p:spPr>
          <a:xfrm>
            <a:off x="748427" y="7237690"/>
            <a:ext cx="230267" cy="287893"/>
          </a:xfrm>
          <a:prstGeom prst="rect">
            <a:avLst/>
          </a:prstGeom>
          <a:noFill/>
          <a:ln/>
        </p:spPr>
        <p:txBody>
          <a:bodyPr wrap="none" lIns="0" tIns="0" rIns="0" bIns="0" rtlCol="0" anchor="t"/>
          <a:lstStyle/>
          <a:p>
            <a:pPr marL="0" indent="0" algn="l">
              <a:lnSpc>
                <a:spcPts val="1800"/>
              </a:lnSpc>
              <a:buNone/>
            </a:pPr>
            <a:r>
              <a:rPr lang="en-US" sz="1800" dirty="0">
                <a:solidFill>
                  <a:srgbClr val="272525"/>
                </a:solidFill>
                <a:latin typeface="Gelasio" pitchFamily="34" charset="0"/>
                <a:ea typeface="Gelasio" pitchFamily="34" charset="-122"/>
                <a:cs typeface="Gelasio" pitchFamily="34" charset="-120"/>
              </a:rPr>
              <a:t>6</a:t>
            </a:r>
            <a:endParaRPr lang="en-US" sz="1800" dirty="0"/>
          </a:p>
        </p:txBody>
      </p:sp>
      <p:sp>
        <p:nvSpPr>
          <p:cNvPr id="34" name="Text 31"/>
          <p:cNvSpPr/>
          <p:nvPr/>
        </p:nvSpPr>
        <p:spPr>
          <a:xfrm>
            <a:off x="1327904" y="7092791"/>
            <a:ext cx="2048828" cy="239911"/>
          </a:xfrm>
          <a:prstGeom prst="rect">
            <a:avLst/>
          </a:prstGeom>
          <a:noFill/>
          <a:ln/>
        </p:spPr>
        <p:txBody>
          <a:bodyPr wrap="none" lIns="0" tIns="0" rIns="0" bIns="0" rtlCol="0" anchor="t"/>
          <a:lstStyle/>
          <a:p>
            <a:pPr marL="0" indent="0" algn="l">
              <a:lnSpc>
                <a:spcPts val="1850"/>
              </a:lnSpc>
              <a:buNone/>
            </a:pPr>
            <a:r>
              <a:rPr lang="en-US" sz="1500" dirty="0">
                <a:solidFill>
                  <a:srgbClr val="272525"/>
                </a:solidFill>
                <a:latin typeface="Gelasio" pitchFamily="34" charset="0"/>
                <a:ea typeface="Gelasio" pitchFamily="34" charset="-122"/>
                <a:cs typeface="Gelasio" pitchFamily="34" charset="-120"/>
              </a:rPr>
              <a:t>Customer Segmentation</a:t>
            </a:r>
            <a:endParaRPr lang="en-US" sz="1500" dirty="0"/>
          </a:p>
        </p:txBody>
      </p:sp>
      <p:sp>
        <p:nvSpPr>
          <p:cNvPr id="35" name="Text 32"/>
          <p:cNvSpPr/>
          <p:nvPr/>
        </p:nvSpPr>
        <p:spPr>
          <a:xfrm>
            <a:off x="1327904" y="7424738"/>
            <a:ext cx="12588716" cy="245745"/>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New, Returning, and Loyal customer categories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2644140" y="3291724"/>
            <a:ext cx="8450580" cy="4640794"/>
          </a:xfrm>
          <a:prstGeom prst="rect">
            <a:avLst/>
          </a:prstGeom>
        </p:spPr>
      </p:pic>
      <p:sp>
        <p:nvSpPr>
          <p:cNvPr id="4" name="Text 0"/>
          <p:cNvSpPr/>
          <p:nvPr/>
        </p:nvSpPr>
        <p:spPr>
          <a:xfrm>
            <a:off x="2118361" y="1"/>
            <a:ext cx="8519160" cy="944880"/>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Interactive Dashboard Overview</a:t>
            </a:r>
            <a:endParaRPr lang="en-US" sz="4450" dirty="0"/>
          </a:p>
        </p:txBody>
      </p:sp>
      <p:sp>
        <p:nvSpPr>
          <p:cNvPr id="5" name="Text 1"/>
          <p:cNvSpPr/>
          <p:nvPr/>
        </p:nvSpPr>
        <p:spPr>
          <a:xfrm>
            <a:off x="976670" y="9448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Key Metrics Tracked</a:t>
            </a:r>
            <a:endParaRPr lang="en-US" sz="2200" dirty="0"/>
          </a:p>
        </p:txBody>
      </p:sp>
      <p:sp>
        <p:nvSpPr>
          <p:cNvPr id="6" name="Text 2"/>
          <p:cNvSpPr/>
          <p:nvPr/>
        </p:nvSpPr>
        <p:spPr>
          <a:xfrm>
            <a:off x="976670" y="147720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Customer count and average purchase value</a:t>
            </a:r>
            <a:endParaRPr lang="en-US" sz="1750" dirty="0"/>
          </a:p>
        </p:txBody>
      </p:sp>
      <p:sp>
        <p:nvSpPr>
          <p:cNvPr id="7" name="Text 3"/>
          <p:cNvSpPr/>
          <p:nvPr/>
        </p:nvSpPr>
        <p:spPr>
          <a:xfrm>
            <a:off x="976670" y="220301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Category-wise sales and revenue</a:t>
            </a:r>
            <a:endParaRPr lang="en-US" sz="1750" dirty="0"/>
          </a:p>
        </p:txBody>
      </p:sp>
      <p:sp>
        <p:nvSpPr>
          <p:cNvPr id="8" name="Text 4"/>
          <p:cNvSpPr/>
          <p:nvPr/>
        </p:nvSpPr>
        <p:spPr>
          <a:xfrm>
            <a:off x="976669" y="292881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Season-wise performance trends</a:t>
            </a:r>
            <a:endParaRPr lang="en-US" sz="1750" dirty="0"/>
          </a:p>
        </p:txBody>
      </p:sp>
      <p:sp>
        <p:nvSpPr>
          <p:cNvPr id="9" name="Text 5"/>
          <p:cNvSpPr/>
          <p:nvPr/>
        </p:nvSpPr>
        <p:spPr>
          <a:xfrm>
            <a:off x="8651081" y="9448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Dynamic Filtering</a:t>
            </a:r>
            <a:endParaRPr lang="en-US" sz="2200" dirty="0"/>
          </a:p>
        </p:txBody>
      </p:sp>
      <p:sp>
        <p:nvSpPr>
          <p:cNvPr id="10" name="Text 6"/>
          <p:cNvSpPr/>
          <p:nvPr/>
        </p:nvSpPr>
        <p:spPr>
          <a:xfrm>
            <a:off x="8651081" y="1477208"/>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Slicers for gender, season, category, and subscription status enable real-time insights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533400" y="419100"/>
            <a:ext cx="1011079" cy="286464"/>
          </a:xfrm>
          <a:prstGeom prst="roundRect">
            <a:avLst>
              <a:gd name="adj" fmla="val 17878"/>
            </a:avLst>
          </a:prstGeom>
          <a:solidFill>
            <a:srgbClr val="E8E8E3"/>
          </a:solidFill>
          <a:ln/>
        </p:spPr>
      </p:sp>
      <p:sp>
        <p:nvSpPr>
          <p:cNvPr id="3" name="Text 1"/>
          <p:cNvSpPr/>
          <p:nvPr/>
        </p:nvSpPr>
        <p:spPr>
          <a:xfrm>
            <a:off x="624840" y="464820"/>
            <a:ext cx="828199" cy="195024"/>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Lato" pitchFamily="34" charset="0"/>
                <a:ea typeface="Lato" pitchFamily="34" charset="-122"/>
                <a:cs typeface="Lato" pitchFamily="34" charset="-120"/>
              </a:rPr>
              <a:t>KEY FINDINGS</a:t>
            </a:r>
            <a:endParaRPr lang="en-US" sz="950" dirty="0"/>
          </a:p>
        </p:txBody>
      </p:sp>
      <p:sp>
        <p:nvSpPr>
          <p:cNvPr id="4" name="Text 2"/>
          <p:cNvSpPr/>
          <p:nvPr/>
        </p:nvSpPr>
        <p:spPr>
          <a:xfrm>
            <a:off x="533400" y="766524"/>
            <a:ext cx="5692378" cy="476369"/>
          </a:xfrm>
          <a:prstGeom prst="rect">
            <a:avLst/>
          </a:prstGeom>
          <a:noFill/>
          <a:ln/>
        </p:spPr>
        <p:txBody>
          <a:bodyPr wrap="none" lIns="0" tIns="0" rIns="0" bIns="0" rtlCol="0" anchor="t"/>
          <a:lstStyle/>
          <a:p>
            <a:pPr marL="0" indent="0" algn="l">
              <a:lnSpc>
                <a:spcPts val="3750"/>
              </a:lnSpc>
              <a:buNone/>
            </a:pPr>
            <a:r>
              <a:rPr lang="en-US" sz="3000" dirty="0">
                <a:solidFill>
                  <a:srgbClr val="312F2B"/>
                </a:solidFill>
                <a:latin typeface="Gelasio" pitchFamily="34" charset="0"/>
                <a:ea typeface="Gelasio" pitchFamily="34" charset="-122"/>
                <a:cs typeface="Gelasio" pitchFamily="34" charset="-120"/>
              </a:rPr>
              <a:t>Revenue Distribution by Category</a:t>
            </a:r>
            <a:endParaRPr lang="en-US" sz="3000" dirty="0"/>
          </a:p>
        </p:txBody>
      </p:sp>
      <p:pic>
        <p:nvPicPr>
          <p:cNvPr id="5" name="Image 0" descr="preencoded.png"/>
          <p:cNvPicPr>
            <a:picLocks noChangeAspect="1"/>
          </p:cNvPicPr>
          <p:nvPr/>
        </p:nvPicPr>
        <p:blipFill>
          <a:blip r:embed="rId3"/>
          <a:stretch>
            <a:fillRect/>
          </a:stretch>
        </p:blipFill>
        <p:spPr>
          <a:xfrm>
            <a:off x="533400" y="1471493"/>
            <a:ext cx="13563600" cy="7138273"/>
          </a:xfrm>
          <a:prstGeom prst="rect">
            <a:avLst/>
          </a:prstGeom>
        </p:spPr>
      </p:pic>
      <p:sp>
        <p:nvSpPr>
          <p:cNvPr id="6" name="Shape 3"/>
          <p:cNvSpPr/>
          <p:nvPr/>
        </p:nvSpPr>
        <p:spPr>
          <a:xfrm>
            <a:off x="6682502" y="8609767"/>
            <a:ext cx="152400" cy="152400"/>
          </a:xfrm>
          <a:prstGeom prst="roundRect">
            <a:avLst>
              <a:gd name="adj" fmla="val 12000"/>
            </a:avLst>
          </a:prstGeom>
          <a:solidFill>
            <a:srgbClr val="2A2A23"/>
          </a:solidFill>
          <a:ln/>
        </p:spPr>
      </p:sp>
      <p:sp>
        <p:nvSpPr>
          <p:cNvPr id="7" name="Text 4"/>
          <p:cNvSpPr/>
          <p:nvPr/>
        </p:nvSpPr>
        <p:spPr>
          <a:xfrm>
            <a:off x="6895862" y="8609767"/>
            <a:ext cx="343138" cy="152400"/>
          </a:xfrm>
          <a:prstGeom prst="rect">
            <a:avLst/>
          </a:prstGeom>
          <a:noFill/>
          <a:ln/>
        </p:spPr>
        <p:txBody>
          <a:bodyPr wrap="none" lIns="0" tIns="0" rIns="0" bIns="0" rtlCol="0" anchor="t"/>
          <a:lstStyle/>
          <a:p>
            <a:pPr marL="0" indent="0" algn="l">
              <a:lnSpc>
                <a:spcPts val="1200"/>
              </a:lnSpc>
              <a:buNone/>
            </a:pPr>
            <a:r>
              <a:rPr lang="en-US" sz="1200" dirty="0">
                <a:solidFill>
                  <a:srgbClr val="272525"/>
                </a:solidFill>
                <a:latin typeface="Lato" pitchFamily="34" charset="0"/>
                <a:ea typeface="Lato" pitchFamily="34" charset="-122"/>
                <a:cs typeface="Lato" pitchFamily="34" charset="-120"/>
              </a:rPr>
              <a:t>Sales</a:t>
            </a:r>
            <a:endParaRPr lang="en-US" sz="1200" dirty="0"/>
          </a:p>
        </p:txBody>
      </p:sp>
      <p:sp>
        <p:nvSpPr>
          <p:cNvPr id="8" name="Shape 5"/>
          <p:cNvSpPr/>
          <p:nvPr/>
        </p:nvSpPr>
        <p:spPr>
          <a:xfrm>
            <a:off x="7391400" y="8609767"/>
            <a:ext cx="152400" cy="152400"/>
          </a:xfrm>
          <a:prstGeom prst="roundRect">
            <a:avLst>
              <a:gd name="adj" fmla="val 12000"/>
            </a:avLst>
          </a:prstGeom>
          <a:solidFill>
            <a:srgbClr val="5E5E4F"/>
          </a:solidFill>
          <a:ln/>
        </p:spPr>
      </p:sp>
      <p:sp>
        <p:nvSpPr>
          <p:cNvPr id="9" name="Text 6"/>
          <p:cNvSpPr/>
          <p:nvPr/>
        </p:nvSpPr>
        <p:spPr>
          <a:xfrm>
            <a:off x="7604760" y="8609767"/>
            <a:ext cx="581263" cy="152400"/>
          </a:xfrm>
          <a:prstGeom prst="rect">
            <a:avLst/>
          </a:prstGeom>
          <a:noFill/>
          <a:ln/>
        </p:spPr>
        <p:txBody>
          <a:bodyPr wrap="none" lIns="0" tIns="0" rIns="0" bIns="0" rtlCol="0" anchor="t"/>
          <a:lstStyle/>
          <a:p>
            <a:pPr marL="0" indent="0" algn="l">
              <a:lnSpc>
                <a:spcPts val="1200"/>
              </a:lnSpc>
              <a:buNone/>
            </a:pPr>
            <a:r>
              <a:rPr lang="en-US" sz="1200" dirty="0">
                <a:solidFill>
                  <a:srgbClr val="272525"/>
                </a:solidFill>
                <a:latin typeface="Lato" pitchFamily="34" charset="0"/>
                <a:ea typeface="Lato" pitchFamily="34" charset="-122"/>
                <a:cs typeface="Lato" pitchFamily="34" charset="-120"/>
              </a:rPr>
              <a:t>Revenue</a:t>
            </a:r>
            <a:endParaRPr lang="en-US" sz="1200" dirty="0"/>
          </a:p>
        </p:txBody>
      </p:sp>
      <p:sp>
        <p:nvSpPr>
          <p:cNvPr id="10" name="Text 7"/>
          <p:cNvSpPr/>
          <p:nvPr/>
        </p:nvSpPr>
        <p:spPr>
          <a:xfrm>
            <a:off x="533400" y="9238536"/>
            <a:ext cx="13563600" cy="24384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Lato" pitchFamily="34" charset="0"/>
                <a:ea typeface="Lato" pitchFamily="34" charset="-122"/>
                <a:cs typeface="Lato" pitchFamily="34" charset="-120"/>
              </a:rPr>
              <a:t>Clothing and Accessories dominate sales, while Footwear drives significant revenue despite lower volume</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0303" y="408861"/>
            <a:ext cx="5489258" cy="464582"/>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Customer Demographics Insights</a:t>
            </a:r>
            <a:endParaRPr lang="en-US" sz="2900" dirty="0"/>
          </a:p>
        </p:txBody>
      </p:sp>
      <p:sp>
        <p:nvSpPr>
          <p:cNvPr id="3" name="Text 1"/>
          <p:cNvSpPr/>
          <p:nvPr/>
        </p:nvSpPr>
        <p:spPr>
          <a:xfrm>
            <a:off x="2956679" y="2062877"/>
            <a:ext cx="1828800" cy="371713"/>
          </a:xfrm>
          <a:prstGeom prst="rect">
            <a:avLst/>
          </a:prstGeom>
          <a:noFill/>
          <a:ln/>
        </p:spPr>
        <p:txBody>
          <a:bodyPr wrap="none" lIns="0" tIns="0" rIns="0" bIns="0" rtlCol="0" anchor="t"/>
          <a:lstStyle/>
          <a:p>
            <a:pPr marL="0" indent="0" algn="ctr">
              <a:lnSpc>
                <a:spcPts val="2900"/>
              </a:lnSpc>
              <a:buNone/>
            </a:pPr>
            <a:r>
              <a:rPr lang="en-US" sz="2900" dirty="0">
                <a:solidFill>
                  <a:srgbClr val="272525"/>
                </a:solidFill>
                <a:latin typeface="Gelasio" pitchFamily="34" charset="0"/>
                <a:ea typeface="Gelasio" pitchFamily="34" charset="-122"/>
                <a:cs typeface="Gelasio" pitchFamily="34" charset="-120"/>
              </a:rPr>
              <a:t>68%</a:t>
            </a:r>
            <a:endParaRPr lang="en-US" sz="2900" dirty="0"/>
          </a:p>
        </p:txBody>
      </p:sp>
      <p:pic>
        <p:nvPicPr>
          <p:cNvPr id="4" name="Image 0" descr="preencoded.png"/>
          <p:cNvPicPr>
            <a:picLocks noChangeAspect="1"/>
          </p:cNvPicPr>
          <p:nvPr/>
        </p:nvPicPr>
        <p:blipFill>
          <a:blip r:embed="rId3"/>
          <a:stretch>
            <a:fillRect/>
          </a:stretch>
        </p:blipFill>
        <p:spPr>
          <a:xfrm>
            <a:off x="2756059" y="1133594"/>
            <a:ext cx="2230279" cy="2230279"/>
          </a:xfrm>
          <a:prstGeom prst="rect">
            <a:avLst/>
          </a:prstGeom>
        </p:spPr>
      </p:pic>
      <p:sp>
        <p:nvSpPr>
          <p:cNvPr id="5" name="Text 2"/>
          <p:cNvSpPr/>
          <p:nvPr/>
        </p:nvSpPr>
        <p:spPr>
          <a:xfrm>
            <a:off x="2941915" y="3549610"/>
            <a:ext cx="1858566" cy="232291"/>
          </a:xfrm>
          <a:prstGeom prst="rect">
            <a:avLst/>
          </a:prstGeom>
          <a:noFill/>
          <a:ln/>
        </p:spPr>
        <p:txBody>
          <a:bodyPr wrap="none" lIns="0" tIns="0" rIns="0" bIns="0" rtlCol="0" anchor="t"/>
          <a:lstStyle/>
          <a:p>
            <a:pPr marL="0" indent="0" algn="ctr">
              <a:lnSpc>
                <a:spcPts val="1800"/>
              </a:lnSpc>
              <a:buNone/>
            </a:pPr>
            <a:r>
              <a:rPr lang="en-US" sz="1450" dirty="0">
                <a:solidFill>
                  <a:srgbClr val="272525"/>
                </a:solidFill>
                <a:latin typeface="Gelasio" pitchFamily="34" charset="0"/>
                <a:ea typeface="Gelasio" pitchFamily="34" charset="-122"/>
                <a:cs typeface="Gelasio" pitchFamily="34" charset="-120"/>
              </a:rPr>
              <a:t>Male Customers</a:t>
            </a:r>
            <a:endParaRPr lang="en-US" sz="1450" dirty="0"/>
          </a:p>
        </p:txBody>
      </p:sp>
      <p:sp>
        <p:nvSpPr>
          <p:cNvPr id="6" name="Text 3"/>
          <p:cNvSpPr/>
          <p:nvPr/>
        </p:nvSpPr>
        <p:spPr>
          <a:xfrm>
            <a:off x="520303" y="3871079"/>
            <a:ext cx="6701909" cy="237887"/>
          </a:xfrm>
          <a:prstGeom prst="rect">
            <a:avLst/>
          </a:prstGeom>
          <a:noFill/>
          <a:ln/>
        </p:spPr>
        <p:txBody>
          <a:bodyPr wrap="none" lIns="0" tIns="0" rIns="0" bIns="0" rtlCol="0" anchor="t"/>
          <a:lstStyle/>
          <a:p>
            <a:pPr marL="0" indent="0" algn="ctr">
              <a:lnSpc>
                <a:spcPts val="1850"/>
              </a:lnSpc>
              <a:buNone/>
            </a:pPr>
            <a:r>
              <a:rPr lang="en-US" sz="1150" dirty="0">
                <a:solidFill>
                  <a:srgbClr val="272525"/>
                </a:solidFill>
                <a:latin typeface="Lato" pitchFamily="34" charset="0"/>
                <a:ea typeface="Lato" pitchFamily="34" charset="-122"/>
                <a:cs typeface="Lato" pitchFamily="34" charset="-120"/>
              </a:rPr>
              <a:t>Majority of customer base</a:t>
            </a:r>
            <a:endParaRPr lang="en-US" sz="1150" dirty="0"/>
          </a:p>
        </p:txBody>
      </p:sp>
      <p:sp>
        <p:nvSpPr>
          <p:cNvPr id="7" name="Text 4"/>
          <p:cNvSpPr/>
          <p:nvPr/>
        </p:nvSpPr>
        <p:spPr>
          <a:xfrm>
            <a:off x="9844564" y="2062877"/>
            <a:ext cx="1828800" cy="371713"/>
          </a:xfrm>
          <a:prstGeom prst="rect">
            <a:avLst/>
          </a:prstGeom>
          <a:noFill/>
          <a:ln/>
        </p:spPr>
        <p:txBody>
          <a:bodyPr wrap="none" lIns="0" tIns="0" rIns="0" bIns="0" rtlCol="0" anchor="t"/>
          <a:lstStyle/>
          <a:p>
            <a:pPr marL="0" indent="0" algn="ctr">
              <a:lnSpc>
                <a:spcPts val="2900"/>
              </a:lnSpc>
              <a:buNone/>
            </a:pPr>
            <a:r>
              <a:rPr lang="en-US" sz="2900" dirty="0">
                <a:solidFill>
                  <a:srgbClr val="272525"/>
                </a:solidFill>
                <a:latin typeface="Gelasio" pitchFamily="34" charset="0"/>
                <a:ea typeface="Gelasio" pitchFamily="34" charset="-122"/>
                <a:cs typeface="Gelasio" pitchFamily="34" charset="-120"/>
              </a:rPr>
              <a:t>32%</a:t>
            </a:r>
            <a:endParaRPr lang="en-US" sz="2900" dirty="0"/>
          </a:p>
        </p:txBody>
      </p:sp>
      <p:pic>
        <p:nvPicPr>
          <p:cNvPr id="8" name="Image 1" descr="preencoded.png"/>
          <p:cNvPicPr>
            <a:picLocks noChangeAspect="1"/>
          </p:cNvPicPr>
          <p:nvPr/>
        </p:nvPicPr>
        <p:blipFill>
          <a:blip r:embed="rId4"/>
          <a:stretch>
            <a:fillRect/>
          </a:stretch>
        </p:blipFill>
        <p:spPr>
          <a:xfrm>
            <a:off x="9643943" y="1133594"/>
            <a:ext cx="2230279" cy="2230279"/>
          </a:xfrm>
          <a:prstGeom prst="rect">
            <a:avLst/>
          </a:prstGeom>
        </p:spPr>
      </p:pic>
      <p:sp>
        <p:nvSpPr>
          <p:cNvPr id="9" name="Text 5"/>
          <p:cNvSpPr/>
          <p:nvPr/>
        </p:nvSpPr>
        <p:spPr>
          <a:xfrm>
            <a:off x="9829800" y="3549610"/>
            <a:ext cx="1858566" cy="232291"/>
          </a:xfrm>
          <a:prstGeom prst="rect">
            <a:avLst/>
          </a:prstGeom>
          <a:noFill/>
          <a:ln/>
        </p:spPr>
        <p:txBody>
          <a:bodyPr wrap="none" lIns="0" tIns="0" rIns="0" bIns="0" rtlCol="0" anchor="t"/>
          <a:lstStyle/>
          <a:p>
            <a:pPr marL="0" indent="0" algn="ctr">
              <a:lnSpc>
                <a:spcPts val="1800"/>
              </a:lnSpc>
              <a:buNone/>
            </a:pPr>
            <a:r>
              <a:rPr lang="en-US" sz="1450" dirty="0">
                <a:solidFill>
                  <a:srgbClr val="272525"/>
                </a:solidFill>
                <a:latin typeface="Gelasio" pitchFamily="34" charset="0"/>
                <a:ea typeface="Gelasio" pitchFamily="34" charset="-122"/>
                <a:cs typeface="Gelasio" pitchFamily="34" charset="-120"/>
              </a:rPr>
              <a:t>Female Customers</a:t>
            </a:r>
            <a:endParaRPr lang="en-US" sz="1450" dirty="0"/>
          </a:p>
        </p:txBody>
      </p:sp>
      <p:sp>
        <p:nvSpPr>
          <p:cNvPr id="10" name="Text 6"/>
          <p:cNvSpPr/>
          <p:nvPr/>
        </p:nvSpPr>
        <p:spPr>
          <a:xfrm>
            <a:off x="7408069" y="3871079"/>
            <a:ext cx="6702028" cy="237887"/>
          </a:xfrm>
          <a:prstGeom prst="rect">
            <a:avLst/>
          </a:prstGeom>
          <a:noFill/>
          <a:ln/>
        </p:spPr>
        <p:txBody>
          <a:bodyPr wrap="none" lIns="0" tIns="0" rIns="0" bIns="0" rtlCol="0" anchor="t"/>
          <a:lstStyle/>
          <a:p>
            <a:pPr marL="0" indent="0" algn="ctr">
              <a:lnSpc>
                <a:spcPts val="1850"/>
              </a:lnSpc>
              <a:buNone/>
            </a:pPr>
            <a:r>
              <a:rPr lang="en-US" sz="1150" dirty="0">
                <a:solidFill>
                  <a:srgbClr val="272525"/>
                </a:solidFill>
                <a:latin typeface="Lato" pitchFamily="34" charset="0"/>
                <a:ea typeface="Lato" pitchFamily="34" charset="-122"/>
                <a:cs typeface="Lato" pitchFamily="34" charset="-120"/>
              </a:rPr>
              <a:t>Significant segment</a:t>
            </a:r>
            <a:endParaRPr lang="en-US" sz="1150" dirty="0"/>
          </a:p>
        </p:txBody>
      </p:sp>
      <p:sp>
        <p:nvSpPr>
          <p:cNvPr id="11" name="Text 7"/>
          <p:cNvSpPr/>
          <p:nvPr/>
        </p:nvSpPr>
        <p:spPr>
          <a:xfrm>
            <a:off x="2956679" y="5372695"/>
            <a:ext cx="1828800" cy="371713"/>
          </a:xfrm>
          <a:prstGeom prst="rect">
            <a:avLst/>
          </a:prstGeom>
          <a:noFill/>
          <a:ln/>
        </p:spPr>
        <p:txBody>
          <a:bodyPr wrap="none" lIns="0" tIns="0" rIns="0" bIns="0" rtlCol="0" anchor="t"/>
          <a:lstStyle/>
          <a:p>
            <a:pPr marL="0" indent="0" algn="ctr">
              <a:lnSpc>
                <a:spcPts val="2900"/>
              </a:lnSpc>
              <a:buNone/>
            </a:pPr>
            <a:r>
              <a:rPr lang="en-US" sz="2900" dirty="0">
                <a:solidFill>
                  <a:srgbClr val="272525"/>
                </a:solidFill>
                <a:latin typeface="Gelasio" pitchFamily="34" charset="0"/>
                <a:ea typeface="Gelasio" pitchFamily="34" charset="-122"/>
                <a:cs typeface="Gelasio" pitchFamily="34" charset="-120"/>
              </a:rPr>
              <a:t>73%</a:t>
            </a:r>
            <a:endParaRPr lang="en-US" sz="2900" dirty="0"/>
          </a:p>
        </p:txBody>
      </p:sp>
      <p:pic>
        <p:nvPicPr>
          <p:cNvPr id="12" name="Image 2" descr="preencoded.png"/>
          <p:cNvPicPr>
            <a:picLocks noChangeAspect="1"/>
          </p:cNvPicPr>
          <p:nvPr/>
        </p:nvPicPr>
        <p:blipFill>
          <a:blip r:embed="rId5"/>
          <a:stretch>
            <a:fillRect/>
          </a:stretch>
        </p:blipFill>
        <p:spPr>
          <a:xfrm>
            <a:off x="2756059" y="4443413"/>
            <a:ext cx="2230279" cy="2230279"/>
          </a:xfrm>
          <a:prstGeom prst="rect">
            <a:avLst/>
          </a:prstGeom>
        </p:spPr>
      </p:pic>
      <p:sp>
        <p:nvSpPr>
          <p:cNvPr id="13" name="Text 8"/>
          <p:cNvSpPr/>
          <p:nvPr/>
        </p:nvSpPr>
        <p:spPr>
          <a:xfrm>
            <a:off x="2941915" y="6859429"/>
            <a:ext cx="1858566" cy="232291"/>
          </a:xfrm>
          <a:prstGeom prst="rect">
            <a:avLst/>
          </a:prstGeom>
          <a:noFill/>
          <a:ln/>
        </p:spPr>
        <p:txBody>
          <a:bodyPr wrap="none" lIns="0" tIns="0" rIns="0" bIns="0" rtlCol="0" anchor="t"/>
          <a:lstStyle/>
          <a:p>
            <a:pPr marL="0" indent="0" algn="ctr">
              <a:lnSpc>
                <a:spcPts val="1800"/>
              </a:lnSpc>
              <a:buNone/>
            </a:pPr>
            <a:r>
              <a:rPr lang="en-US" sz="1450" dirty="0">
                <a:solidFill>
                  <a:srgbClr val="272525"/>
                </a:solidFill>
                <a:latin typeface="Gelasio" pitchFamily="34" charset="0"/>
                <a:ea typeface="Gelasio" pitchFamily="34" charset="-122"/>
                <a:cs typeface="Gelasio" pitchFamily="34" charset="-120"/>
              </a:rPr>
              <a:t>Non-Subscribed</a:t>
            </a:r>
            <a:endParaRPr lang="en-US" sz="1450" dirty="0"/>
          </a:p>
        </p:txBody>
      </p:sp>
      <p:sp>
        <p:nvSpPr>
          <p:cNvPr id="14" name="Text 9"/>
          <p:cNvSpPr/>
          <p:nvPr/>
        </p:nvSpPr>
        <p:spPr>
          <a:xfrm>
            <a:off x="520303" y="7180898"/>
            <a:ext cx="6701909" cy="237887"/>
          </a:xfrm>
          <a:prstGeom prst="rect">
            <a:avLst/>
          </a:prstGeom>
          <a:noFill/>
          <a:ln/>
        </p:spPr>
        <p:txBody>
          <a:bodyPr wrap="none" lIns="0" tIns="0" rIns="0" bIns="0" rtlCol="0" anchor="t"/>
          <a:lstStyle/>
          <a:p>
            <a:pPr marL="0" indent="0" algn="ctr">
              <a:lnSpc>
                <a:spcPts val="1850"/>
              </a:lnSpc>
              <a:buNone/>
            </a:pPr>
            <a:r>
              <a:rPr lang="en-US" sz="1150" dirty="0">
                <a:solidFill>
                  <a:srgbClr val="272525"/>
                </a:solidFill>
                <a:latin typeface="Lato" pitchFamily="34" charset="0"/>
                <a:ea typeface="Lato" pitchFamily="34" charset="-122"/>
                <a:cs typeface="Lato" pitchFamily="34" charset="-120"/>
              </a:rPr>
              <a:t>Untapped opportunity</a:t>
            </a:r>
            <a:endParaRPr lang="en-US" sz="1150" dirty="0"/>
          </a:p>
        </p:txBody>
      </p:sp>
      <p:sp>
        <p:nvSpPr>
          <p:cNvPr id="15" name="Text 10"/>
          <p:cNvSpPr/>
          <p:nvPr/>
        </p:nvSpPr>
        <p:spPr>
          <a:xfrm>
            <a:off x="9844564" y="5372695"/>
            <a:ext cx="1828800" cy="371713"/>
          </a:xfrm>
          <a:prstGeom prst="rect">
            <a:avLst/>
          </a:prstGeom>
          <a:noFill/>
          <a:ln/>
        </p:spPr>
        <p:txBody>
          <a:bodyPr wrap="none" lIns="0" tIns="0" rIns="0" bIns="0" rtlCol="0" anchor="t"/>
          <a:lstStyle/>
          <a:p>
            <a:pPr marL="0" indent="0" algn="ctr">
              <a:lnSpc>
                <a:spcPts val="2900"/>
              </a:lnSpc>
              <a:buNone/>
            </a:pPr>
            <a:r>
              <a:rPr lang="en-US" sz="2900" dirty="0">
                <a:solidFill>
                  <a:srgbClr val="272525"/>
                </a:solidFill>
                <a:latin typeface="Gelasio" pitchFamily="34" charset="0"/>
                <a:ea typeface="Gelasio" pitchFamily="34" charset="-122"/>
                <a:cs typeface="Gelasio" pitchFamily="34" charset="-120"/>
              </a:rPr>
              <a:t>27%</a:t>
            </a:r>
            <a:endParaRPr lang="en-US" sz="2900" dirty="0"/>
          </a:p>
        </p:txBody>
      </p:sp>
      <p:pic>
        <p:nvPicPr>
          <p:cNvPr id="16" name="Image 3" descr="preencoded.png"/>
          <p:cNvPicPr>
            <a:picLocks noChangeAspect="1"/>
          </p:cNvPicPr>
          <p:nvPr/>
        </p:nvPicPr>
        <p:blipFill>
          <a:blip r:embed="rId6"/>
          <a:stretch>
            <a:fillRect/>
          </a:stretch>
        </p:blipFill>
        <p:spPr>
          <a:xfrm>
            <a:off x="9643943" y="4443413"/>
            <a:ext cx="2230279" cy="2230279"/>
          </a:xfrm>
          <a:prstGeom prst="rect">
            <a:avLst/>
          </a:prstGeom>
        </p:spPr>
      </p:pic>
      <p:sp>
        <p:nvSpPr>
          <p:cNvPr id="17" name="Text 11"/>
          <p:cNvSpPr/>
          <p:nvPr/>
        </p:nvSpPr>
        <p:spPr>
          <a:xfrm>
            <a:off x="9829800" y="6859429"/>
            <a:ext cx="1858566" cy="232291"/>
          </a:xfrm>
          <a:prstGeom prst="rect">
            <a:avLst/>
          </a:prstGeom>
          <a:noFill/>
          <a:ln/>
        </p:spPr>
        <p:txBody>
          <a:bodyPr wrap="none" lIns="0" tIns="0" rIns="0" bIns="0" rtlCol="0" anchor="t"/>
          <a:lstStyle/>
          <a:p>
            <a:pPr marL="0" indent="0" algn="ctr">
              <a:lnSpc>
                <a:spcPts val="1800"/>
              </a:lnSpc>
              <a:buNone/>
            </a:pPr>
            <a:r>
              <a:rPr lang="en-US" sz="1450" dirty="0">
                <a:solidFill>
                  <a:srgbClr val="272525"/>
                </a:solidFill>
                <a:latin typeface="Gelasio" pitchFamily="34" charset="0"/>
                <a:ea typeface="Gelasio" pitchFamily="34" charset="-122"/>
                <a:cs typeface="Gelasio" pitchFamily="34" charset="-120"/>
              </a:rPr>
              <a:t>Subscribed</a:t>
            </a:r>
            <a:endParaRPr lang="en-US" sz="1450" dirty="0"/>
          </a:p>
        </p:txBody>
      </p:sp>
      <p:sp>
        <p:nvSpPr>
          <p:cNvPr id="18" name="Text 12"/>
          <p:cNvSpPr/>
          <p:nvPr/>
        </p:nvSpPr>
        <p:spPr>
          <a:xfrm>
            <a:off x="7408069" y="7180898"/>
            <a:ext cx="6702028" cy="237887"/>
          </a:xfrm>
          <a:prstGeom prst="rect">
            <a:avLst/>
          </a:prstGeom>
          <a:noFill/>
          <a:ln/>
        </p:spPr>
        <p:txBody>
          <a:bodyPr wrap="none" lIns="0" tIns="0" rIns="0" bIns="0" rtlCol="0" anchor="t"/>
          <a:lstStyle/>
          <a:p>
            <a:pPr marL="0" indent="0" algn="ctr">
              <a:lnSpc>
                <a:spcPts val="1850"/>
              </a:lnSpc>
              <a:buNone/>
            </a:pPr>
            <a:r>
              <a:rPr lang="en-US" sz="1150" dirty="0">
                <a:solidFill>
                  <a:srgbClr val="272525"/>
                </a:solidFill>
                <a:latin typeface="Lato" pitchFamily="34" charset="0"/>
                <a:ea typeface="Lato" pitchFamily="34" charset="-122"/>
                <a:cs typeface="Lato" pitchFamily="34" charset="-120"/>
              </a:rPr>
              <a:t>Loyal customer base</a:t>
            </a:r>
            <a:endParaRPr lang="en-US" sz="1150" dirty="0"/>
          </a:p>
        </p:txBody>
      </p:sp>
      <p:sp>
        <p:nvSpPr>
          <p:cNvPr id="19" name="Text 13"/>
          <p:cNvSpPr/>
          <p:nvPr/>
        </p:nvSpPr>
        <p:spPr>
          <a:xfrm>
            <a:off x="520303" y="7585948"/>
            <a:ext cx="13589794" cy="237887"/>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Young adults and middle-aged customers drive highest revenue across all categories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0932" y="622935"/>
            <a:ext cx="3376136" cy="424577"/>
          </a:xfrm>
          <a:prstGeom prst="roundRect">
            <a:avLst>
              <a:gd name="adj" fmla="val 17884"/>
            </a:avLst>
          </a:prstGeom>
          <a:solidFill>
            <a:srgbClr val="E8E8E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6425" y="744855"/>
            <a:ext cx="180737" cy="180737"/>
          </a:xfrm>
          <a:prstGeom prst="rect">
            <a:avLst/>
          </a:prstGeom>
        </p:spPr>
      </p:pic>
      <p:sp>
        <p:nvSpPr>
          <p:cNvPr id="4" name="Text 1"/>
          <p:cNvSpPr/>
          <p:nvPr/>
        </p:nvSpPr>
        <p:spPr>
          <a:xfrm>
            <a:off x="1197531" y="690682"/>
            <a:ext cx="2834045" cy="28908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Lato" pitchFamily="34" charset="0"/>
                <a:ea typeface="Lato" pitchFamily="34" charset="-122"/>
                <a:cs typeface="Lato" pitchFamily="34" charset="-120"/>
              </a:rPr>
              <a:t>STRATEGIC RECOMMENDATIONS</a:t>
            </a:r>
            <a:endParaRPr lang="en-US" sz="1400" dirty="0"/>
          </a:p>
        </p:txBody>
      </p:sp>
      <p:sp>
        <p:nvSpPr>
          <p:cNvPr id="5" name="Text 2"/>
          <p:cNvSpPr/>
          <p:nvPr/>
        </p:nvSpPr>
        <p:spPr>
          <a:xfrm>
            <a:off x="790932" y="1137880"/>
            <a:ext cx="7607141" cy="706160"/>
          </a:xfrm>
          <a:prstGeom prst="rect">
            <a:avLst/>
          </a:prstGeom>
          <a:noFill/>
          <a:ln/>
        </p:spPr>
        <p:txBody>
          <a:bodyPr wrap="none" lIns="0" tIns="0" rIns="0" bIns="0" rtlCol="0" anchor="t"/>
          <a:lstStyle/>
          <a:p>
            <a:pPr marL="0" indent="0" algn="l">
              <a:lnSpc>
                <a:spcPts val="5550"/>
              </a:lnSpc>
              <a:buNone/>
            </a:pPr>
            <a:r>
              <a:rPr lang="en-US" sz="4400" dirty="0">
                <a:solidFill>
                  <a:srgbClr val="312F2B"/>
                </a:solidFill>
                <a:latin typeface="Gelasio" pitchFamily="34" charset="0"/>
                <a:ea typeface="Gelasio" pitchFamily="34" charset="-122"/>
                <a:cs typeface="Gelasio" pitchFamily="34" charset="-120"/>
              </a:rPr>
              <a:t>Actionable Business Strategies</a:t>
            </a:r>
            <a:endParaRPr lang="en-US" sz="4400" dirty="0"/>
          </a:p>
        </p:txBody>
      </p:sp>
      <p:pic>
        <p:nvPicPr>
          <p:cNvPr id="6" name="Image 1" descr="preencoded.png"/>
          <p:cNvPicPr>
            <a:picLocks noChangeAspect="1"/>
          </p:cNvPicPr>
          <p:nvPr/>
        </p:nvPicPr>
        <p:blipFill>
          <a:blip r:embed="rId5"/>
          <a:stretch>
            <a:fillRect/>
          </a:stretch>
        </p:blipFill>
        <p:spPr>
          <a:xfrm>
            <a:off x="790932" y="2183011"/>
            <a:ext cx="1129903" cy="1355884"/>
          </a:xfrm>
          <a:prstGeom prst="rect">
            <a:avLst/>
          </a:prstGeom>
        </p:spPr>
      </p:pic>
      <p:sp>
        <p:nvSpPr>
          <p:cNvPr id="7" name="Text 3"/>
          <p:cNvSpPr/>
          <p:nvPr/>
        </p:nvSpPr>
        <p:spPr>
          <a:xfrm>
            <a:off x="2146816" y="2408992"/>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Boost Subscriptions</a:t>
            </a:r>
            <a:endParaRPr lang="en-US" sz="2200" dirty="0"/>
          </a:p>
        </p:txBody>
      </p:sp>
      <p:sp>
        <p:nvSpPr>
          <p:cNvPr id="8" name="Text 4"/>
          <p:cNvSpPr/>
          <p:nvPr/>
        </p:nvSpPr>
        <p:spPr>
          <a:xfrm>
            <a:off x="2146816" y="2897624"/>
            <a:ext cx="11692652" cy="36147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Introduce exclusive benefits to convert 73% non-subscribers</a:t>
            </a:r>
            <a:endParaRPr lang="en-US" sz="1750" dirty="0"/>
          </a:p>
        </p:txBody>
      </p:sp>
      <p:pic>
        <p:nvPicPr>
          <p:cNvPr id="9" name="Image 2" descr="preencoded.png"/>
          <p:cNvPicPr>
            <a:picLocks noChangeAspect="1"/>
          </p:cNvPicPr>
          <p:nvPr/>
        </p:nvPicPr>
        <p:blipFill>
          <a:blip r:embed="rId6"/>
          <a:stretch>
            <a:fillRect/>
          </a:stretch>
        </p:blipFill>
        <p:spPr>
          <a:xfrm>
            <a:off x="790932" y="3538895"/>
            <a:ext cx="1129903" cy="1355884"/>
          </a:xfrm>
          <a:prstGeom prst="rect">
            <a:avLst/>
          </a:prstGeom>
        </p:spPr>
      </p:pic>
      <p:sp>
        <p:nvSpPr>
          <p:cNvPr id="10" name="Text 5"/>
          <p:cNvSpPr/>
          <p:nvPr/>
        </p:nvSpPr>
        <p:spPr>
          <a:xfrm>
            <a:off x="2146816" y="3764875"/>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Loyalty Programs</a:t>
            </a:r>
            <a:endParaRPr lang="en-US" sz="2200" dirty="0"/>
          </a:p>
        </p:txBody>
      </p:sp>
      <p:sp>
        <p:nvSpPr>
          <p:cNvPr id="11" name="Text 6"/>
          <p:cNvSpPr/>
          <p:nvPr/>
        </p:nvSpPr>
        <p:spPr>
          <a:xfrm>
            <a:off x="2146816" y="4253508"/>
            <a:ext cx="11692652" cy="36147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Reward repeat customers to increase retention</a:t>
            </a:r>
            <a:endParaRPr lang="en-US" sz="1750" dirty="0"/>
          </a:p>
        </p:txBody>
      </p:sp>
      <p:pic>
        <p:nvPicPr>
          <p:cNvPr id="12" name="Image 3" descr="preencoded.png"/>
          <p:cNvPicPr>
            <a:picLocks noChangeAspect="1"/>
          </p:cNvPicPr>
          <p:nvPr/>
        </p:nvPicPr>
        <p:blipFill>
          <a:blip r:embed="rId7"/>
          <a:stretch>
            <a:fillRect/>
          </a:stretch>
        </p:blipFill>
        <p:spPr>
          <a:xfrm>
            <a:off x="790932" y="4894778"/>
            <a:ext cx="1129903" cy="1355884"/>
          </a:xfrm>
          <a:prstGeom prst="rect">
            <a:avLst/>
          </a:prstGeom>
        </p:spPr>
      </p:pic>
      <p:sp>
        <p:nvSpPr>
          <p:cNvPr id="13" name="Text 7"/>
          <p:cNvSpPr/>
          <p:nvPr/>
        </p:nvSpPr>
        <p:spPr>
          <a:xfrm>
            <a:off x="2146816" y="5120759"/>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Optimize Discounts</a:t>
            </a:r>
            <a:endParaRPr lang="en-US" sz="2200" dirty="0"/>
          </a:p>
        </p:txBody>
      </p:sp>
      <p:sp>
        <p:nvSpPr>
          <p:cNvPr id="14" name="Text 8"/>
          <p:cNvSpPr/>
          <p:nvPr/>
        </p:nvSpPr>
        <p:spPr>
          <a:xfrm>
            <a:off x="2146816" y="5609392"/>
            <a:ext cx="11692652" cy="36147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Balance promotions to protect margins while driving sales</a:t>
            </a:r>
            <a:endParaRPr lang="en-US" sz="1750" dirty="0"/>
          </a:p>
        </p:txBody>
      </p:sp>
      <p:pic>
        <p:nvPicPr>
          <p:cNvPr id="15" name="Image 4" descr="preencoded.png"/>
          <p:cNvPicPr>
            <a:picLocks noChangeAspect="1"/>
          </p:cNvPicPr>
          <p:nvPr/>
        </p:nvPicPr>
        <p:blipFill>
          <a:blip r:embed="rId8"/>
          <a:stretch>
            <a:fillRect/>
          </a:stretch>
        </p:blipFill>
        <p:spPr>
          <a:xfrm>
            <a:off x="790932" y="6250662"/>
            <a:ext cx="1129903" cy="1355884"/>
          </a:xfrm>
          <a:prstGeom prst="rect">
            <a:avLst/>
          </a:prstGeom>
        </p:spPr>
      </p:pic>
      <p:sp>
        <p:nvSpPr>
          <p:cNvPr id="16" name="Text 9"/>
          <p:cNvSpPr/>
          <p:nvPr/>
        </p:nvSpPr>
        <p:spPr>
          <a:xfrm>
            <a:off x="2146816" y="6476643"/>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Seasonal Campaigns</a:t>
            </a:r>
            <a:endParaRPr lang="en-US" sz="2200" dirty="0"/>
          </a:p>
        </p:txBody>
      </p:sp>
      <p:sp>
        <p:nvSpPr>
          <p:cNvPr id="17" name="Text 10"/>
          <p:cNvSpPr/>
          <p:nvPr/>
        </p:nvSpPr>
        <p:spPr>
          <a:xfrm>
            <a:off x="2146816" y="6965275"/>
            <a:ext cx="11692652" cy="36147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Align marketing with demand trends across seasons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457</Words>
  <Application>Microsoft Office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Gelasio Light</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VARMA</dc:creator>
  <cp:lastModifiedBy>SAI VARMA</cp:lastModifiedBy>
  <cp:revision>2</cp:revision>
  <dcterms:created xsi:type="dcterms:W3CDTF">2026-01-01T10:59:00Z</dcterms:created>
  <dcterms:modified xsi:type="dcterms:W3CDTF">2026-01-01T11:04:59Z</dcterms:modified>
</cp:coreProperties>
</file>